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M PLUS Rounded 1c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8EA0EE-CF28-4E58-A6A8-0D7E41D19889}">
  <a:tblStyle styleId="{A58EA0EE-CF28-4E58-A6A8-0D7E41D1988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PLUSRounded1c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MPLUSRounded1c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0" Type="http://schemas.openxmlformats.org/officeDocument/2006/relationships/image" Target="../media/image14.png"/><Relationship Id="rId9" Type="http://schemas.openxmlformats.org/officeDocument/2006/relationships/image" Target="../media/image17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4F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2204144"/>
            <a:ext cx="1160145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C5A059"/>
                </a:solidFill>
                <a:latin typeface="Arial"/>
                <a:ea typeface="Arial"/>
                <a:cs typeface="Arial"/>
                <a:sym typeface="Arial"/>
              </a:rPr>
              <a:t>Happy Wedding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000" u="none" cap="none" strike="noStrike">
                <a:solidFill>
                  <a:srgbClr val="C5A059"/>
                </a:solidFill>
                <a:latin typeface="Arial"/>
                <a:ea typeface="Arial"/>
                <a:cs typeface="Arial"/>
                <a:sym typeface="Arial"/>
              </a:rPr>
              <a:t> Quiz Show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71500" y="4223444"/>
            <a:ext cx="1104900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C4033"/>
                </a:solidFill>
                <a:latin typeface="Arial"/>
                <a:ea typeface="Arial"/>
                <a:cs typeface="Arial"/>
                <a:sym typeface="Arial"/>
              </a:rPr>
              <a:t>新郎新婦のことをどれだけ知ってるかな？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4F5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7" name="Google Shape;20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8" name="Google Shape;208;p22"/>
          <p:cNvGraphicFramePr/>
          <p:nvPr/>
        </p:nvGraphicFramePr>
        <p:xfrm>
          <a:off x="571500" y="19316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{A58EA0EE-CF28-4E58-A6A8-0D7E41D19889}</a:tableStyleId>
              </a:tblPr>
              <a:tblGrid>
                <a:gridCol w="5641325"/>
                <a:gridCol w="2124375"/>
                <a:gridCol w="3283300"/>
              </a:tblGrid>
              <a:tr h="792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チーム名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A0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正解数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A0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獲得ポイント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A059"/>
                    </a:solidFill>
                  </a:tcPr>
                </a:tc>
              </a:tr>
              <a:tr h="792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5C4033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新婦友人 Aチーム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5C4033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4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5C4033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400 pt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92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5C4033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新郎同僚 Bチーム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5C4033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5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5C4033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550 pt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92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5C4033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親戚 Cチーム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5C4033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3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5C4033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300 pt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9" name="Google Shape;209;p22"/>
          <p:cNvSpPr txBox="1"/>
          <p:nvPr/>
        </p:nvSpPr>
        <p:spPr>
          <a:xfrm>
            <a:off x="571500" y="5293965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いよいよ次が最終問題です！</a:t>
            </a:r>
            <a:endParaRPr/>
          </a:p>
        </p:txBody>
      </p:sp>
      <p:sp>
        <p:nvSpPr>
          <p:cNvPr id="210" name="Google Shape;210;p22"/>
          <p:cNvSpPr/>
          <p:nvPr/>
        </p:nvSpPr>
        <p:spPr>
          <a:xfrm>
            <a:off x="571500" y="3398490"/>
            <a:ext cx="5641330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571500" y="2703165"/>
            <a:ext cx="5641330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571500" y="2703165"/>
            <a:ext cx="9525" cy="704850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6212830" y="3398490"/>
            <a:ext cx="2124372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/>
          <p:nvPr/>
        </p:nvSpPr>
        <p:spPr>
          <a:xfrm>
            <a:off x="6212830" y="2703165"/>
            <a:ext cx="2124372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8337202" y="3398490"/>
            <a:ext cx="3283297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8337202" y="2703165"/>
            <a:ext cx="3283297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11610975" y="2703165"/>
            <a:ext cx="9525" cy="704850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571500" y="4198590"/>
            <a:ext cx="5641330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571500" y="3503265"/>
            <a:ext cx="5641330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571500" y="3503265"/>
            <a:ext cx="9525" cy="704850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6212830" y="4198590"/>
            <a:ext cx="2124372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2"/>
          <p:cNvSpPr/>
          <p:nvPr/>
        </p:nvSpPr>
        <p:spPr>
          <a:xfrm>
            <a:off x="6212830" y="3503265"/>
            <a:ext cx="2124372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/>
          <p:nvPr/>
        </p:nvSpPr>
        <p:spPr>
          <a:xfrm>
            <a:off x="8337202" y="4198590"/>
            <a:ext cx="3283297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2"/>
          <p:cNvSpPr/>
          <p:nvPr/>
        </p:nvSpPr>
        <p:spPr>
          <a:xfrm>
            <a:off x="8337202" y="3503265"/>
            <a:ext cx="3283297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/>
          <p:nvPr/>
        </p:nvSpPr>
        <p:spPr>
          <a:xfrm>
            <a:off x="11610975" y="3503265"/>
            <a:ext cx="9525" cy="704850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2"/>
          <p:cNvSpPr/>
          <p:nvPr/>
        </p:nvSpPr>
        <p:spPr>
          <a:xfrm>
            <a:off x="571500" y="4998690"/>
            <a:ext cx="5641330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571500" y="4303365"/>
            <a:ext cx="5641330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571500" y="4303365"/>
            <a:ext cx="9525" cy="704850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6212830" y="4998690"/>
            <a:ext cx="2124372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6212830" y="4303365"/>
            <a:ext cx="2124372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8337202" y="4998690"/>
            <a:ext cx="3283297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/>
          <p:nvPr/>
        </p:nvSpPr>
        <p:spPr>
          <a:xfrm>
            <a:off x="8337202" y="4303365"/>
            <a:ext cx="3283297" cy="9525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11610975" y="4303365"/>
            <a:ext cx="9525" cy="704850"/>
          </a:xfrm>
          <a:prstGeom prst="rect">
            <a:avLst/>
          </a:prstGeom>
          <a:solidFill>
            <a:srgbClr val="F8F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571500" y="571500"/>
            <a:ext cx="1160145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C4033"/>
                </a:solidFill>
                <a:latin typeface="Arial"/>
                <a:ea typeface="Arial"/>
                <a:cs typeface="Arial"/>
                <a:sym typeface="Arial"/>
              </a:rPr>
              <a:t>現在のスコア</a:t>
            </a:r>
            <a:endParaRPr/>
          </a:p>
        </p:txBody>
      </p:sp>
      <p:sp>
        <p:nvSpPr>
          <p:cNvPr id="235" name="Google Shape;235;p22"/>
          <p:cNvSpPr/>
          <p:nvPr/>
        </p:nvSpPr>
        <p:spPr>
          <a:xfrm>
            <a:off x="571500" y="1228725"/>
            <a:ext cx="110490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4F5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0" name="Google Shape;2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1" name="Google Shape;24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1143000"/>
            <a:ext cx="11049000" cy="565189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 txBox="1"/>
          <p:nvPr/>
        </p:nvSpPr>
        <p:spPr>
          <a:xfrm>
            <a:off x="1333500" y="1524000"/>
            <a:ext cx="106680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5C4033"/>
                </a:solidFill>
                <a:latin typeface="Arial"/>
                <a:ea typeface="Arial"/>
                <a:cs typeface="Arial"/>
                <a:sym typeface="Arial"/>
              </a:rPr>
              <a:t>優勝チーム発表！</a:t>
            </a:r>
            <a:endParaRPr/>
          </a:p>
        </p:txBody>
      </p:sp>
      <p:sp>
        <p:nvSpPr>
          <p:cNvPr id="243" name="Google Shape;243;p23"/>
          <p:cNvSpPr txBox="1"/>
          <p:nvPr/>
        </p:nvSpPr>
        <p:spPr>
          <a:xfrm>
            <a:off x="1524000" y="5133975"/>
            <a:ext cx="10287000" cy="975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おめでとうございます！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二人のことを一番よく知っている「ベストフレンド賞」を授与します！</a:t>
            </a:r>
            <a:endParaRPr/>
          </a:p>
        </p:txBody>
      </p:sp>
      <p:pic>
        <p:nvPicPr>
          <p:cNvPr descr="image.png" id="244" name="Google Shape;24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1034" y="2543175"/>
            <a:ext cx="592782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3"/>
          <p:cNvSpPr txBox="1"/>
          <p:nvPr/>
        </p:nvSpPr>
        <p:spPr>
          <a:xfrm>
            <a:off x="1333500" y="330517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C5A059"/>
                </a:solidFill>
                <a:latin typeface="Arial"/>
                <a:ea typeface="Arial"/>
                <a:cs typeface="Arial"/>
                <a:sym typeface="Arial"/>
              </a:rPr>
              <a:t>Bチーム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4F5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0" name="Google Shape;25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 txBox="1"/>
          <p:nvPr/>
        </p:nvSpPr>
        <p:spPr>
          <a:xfrm>
            <a:off x="295275" y="1762125"/>
            <a:ext cx="116014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5C4033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sp>
        <p:nvSpPr>
          <p:cNvPr id="252" name="Google Shape;252;p24"/>
          <p:cNvSpPr txBox="1"/>
          <p:nvPr/>
        </p:nvSpPr>
        <p:spPr>
          <a:xfrm>
            <a:off x="571500" y="2867025"/>
            <a:ext cx="11049000" cy="853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クイズへのご参加ありがとうございました。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1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引き続き、二人の幸せな門出をお楽しみください！</a:t>
            </a:r>
            <a:endParaRPr/>
          </a:p>
        </p:txBody>
      </p:sp>
      <p:sp>
        <p:nvSpPr>
          <p:cNvPr id="253" name="Google Shape;253;p24"/>
          <p:cNvSpPr txBox="1"/>
          <p:nvPr/>
        </p:nvSpPr>
        <p:spPr>
          <a:xfrm>
            <a:off x="571500" y="4691955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5A059"/>
                </a:solidFill>
                <a:latin typeface="Arial"/>
                <a:ea typeface="Arial"/>
                <a:cs typeface="Arial"/>
                <a:sym typeface="Arial"/>
              </a:rPr>
              <a:t>2026.05.12 | Takashi &amp; Sakura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4F5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2" name="Google Shape;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0" y="1599307"/>
            <a:ext cx="7620000" cy="365923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2505551" y="1989832"/>
            <a:ext cx="7180897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5C4033"/>
                </a:solidFill>
                <a:latin typeface="Arial"/>
                <a:ea typeface="Arial"/>
                <a:cs typeface="Arial"/>
                <a:sym typeface="Arial"/>
              </a:rPr>
              <a:t>クイズのルール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3806725" y="3199507"/>
            <a:ext cx="4578399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4択形式で出題します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3806725" y="3755677"/>
            <a:ext cx="4578399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正解だと思う番号を挙げてください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3806725" y="4311848"/>
            <a:ext cx="4578399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最後まで残ったチームには素敵な景品が！</a:t>
            </a:r>
            <a:endParaRPr/>
          </a:p>
        </p:txBody>
      </p:sp>
      <p:pic>
        <p:nvPicPr>
          <p:cNvPr descr="image.png" id="97" name="Google Shape;9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06725" y="3251894"/>
            <a:ext cx="762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" name="Google Shape;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06725" y="3808065"/>
            <a:ext cx="762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06725" y="4364235"/>
            <a:ext cx="76200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1E9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295275" y="1674465"/>
            <a:ext cx="116014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C5A059"/>
                </a:solidFill>
                <a:latin typeface="Arial"/>
                <a:ea typeface="Arial"/>
                <a:cs typeface="Arial"/>
                <a:sym typeface="Arial"/>
              </a:rPr>
              <a:t>Section 1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295275" y="2531715"/>
            <a:ext cx="1160145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5C4033"/>
                </a:solidFill>
                <a:latin typeface="Arial"/>
                <a:ea typeface="Arial"/>
                <a:cs typeface="Arial"/>
                <a:sym typeface="Arial"/>
              </a:rPr>
              <a:t>プロフィールクイズ</a:t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5143500" y="3941415"/>
            <a:ext cx="1905000" cy="381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571500" y="4589115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二人の生い立ちや意外な一面をチェック！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4F5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4" name="Google Shape;1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637704"/>
            <a:ext cx="5334000" cy="4544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5" name="Google Shape;11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2005012"/>
            <a:ext cx="5334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6" name="Google Shape;11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72700" y="5895975"/>
            <a:ext cx="13525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962025" y="2333029"/>
            <a:ext cx="4552950" cy="146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新郎・たかし君が幼稚園の卒園アルバムに書いた「将来の夢」は何でしょう？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1152525" y="4064317"/>
            <a:ext cx="1905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1.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1343025" y="4062412"/>
            <a:ext cx="41719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050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消防士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1152525" y="4429988"/>
            <a:ext cx="1905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2.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1343025" y="4428083"/>
            <a:ext cx="41719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050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プロ野球選手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1152525" y="4795658"/>
            <a:ext cx="1905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3.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1343025" y="4793753"/>
            <a:ext cx="41719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050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ケーキ屋さん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1152525" y="5161329"/>
            <a:ext cx="1905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4.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1343025" y="5159424"/>
            <a:ext cx="41719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050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ウルトラマン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571500" y="571500"/>
            <a:ext cx="1160145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C4033"/>
                </a:solidFill>
                <a:latin typeface="Arial"/>
                <a:ea typeface="Arial"/>
                <a:cs typeface="Arial"/>
                <a:sym typeface="Arial"/>
              </a:rPr>
              <a:t>第1問：幼少期の夢</a:t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571500" y="1228725"/>
            <a:ext cx="110490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9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2" name="Google Shape;1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3" name="Google Shape;13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750" y="1533525"/>
            <a:ext cx="8572500" cy="479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2200275" y="1924050"/>
            <a:ext cx="7791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00" u="none" cap="none" strike="noStrike">
                <a:solidFill>
                  <a:srgbClr val="C5A059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3. ケーキ屋さん</a:t>
            </a:r>
            <a:endParaRPr sz="600"/>
          </a:p>
        </p:txBody>
      </p:sp>
      <p:sp>
        <p:nvSpPr>
          <p:cNvPr id="135" name="Google Shape;135;p17"/>
          <p:cNvSpPr txBox="1"/>
          <p:nvPr/>
        </p:nvSpPr>
        <p:spPr>
          <a:xfrm>
            <a:off x="2200350" y="3862425"/>
            <a:ext cx="77916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意外にも甘いものが大好きだったたかし君。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1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「毎日イチゴを食べたいから」という理由だったそうです！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571500" y="571500"/>
            <a:ext cx="1160145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C4033"/>
                </a:solidFill>
                <a:latin typeface="Arial"/>
                <a:ea typeface="Arial"/>
                <a:cs typeface="Arial"/>
                <a:sym typeface="Arial"/>
              </a:rPr>
              <a:t>正解は...</a:t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571500" y="1228725"/>
            <a:ext cx="110490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1E7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2" name="Google Shape;1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295275" y="1674465"/>
            <a:ext cx="116014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C5A059"/>
                </a:solidFill>
                <a:latin typeface="Arial"/>
                <a:ea typeface="Arial"/>
                <a:cs typeface="Arial"/>
                <a:sym typeface="Arial"/>
              </a:rPr>
              <a:t>Section 2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295275" y="2531715"/>
            <a:ext cx="1160145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5C4033"/>
                </a:solidFill>
                <a:latin typeface="Arial"/>
                <a:ea typeface="Arial"/>
                <a:cs typeface="Arial"/>
                <a:sym typeface="Arial"/>
              </a:rPr>
              <a:t>思い出クイズ</a:t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5143500" y="3941415"/>
            <a:ext cx="1905000" cy="381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571500" y="4589115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二人が歩んできたラブストーリーから出題！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4F5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2" name="Google Shape;1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986980"/>
            <a:ext cx="2619375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3" name="Google Shape;15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1375" y="2986980"/>
            <a:ext cx="2619375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1250" y="2986980"/>
            <a:ext cx="2619375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5" name="Google Shape;15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1125" y="2986980"/>
            <a:ext cx="2619375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6" name="Google Shape;15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6300" y="3291780"/>
            <a:ext cx="20097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7" name="Google Shape;15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86175" y="3291780"/>
            <a:ext cx="20097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8" name="Google Shape;15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96050" y="3291780"/>
            <a:ext cx="20097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9" name="Google Shape;159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05925" y="3291780"/>
            <a:ext cx="200977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 txBox="1"/>
          <p:nvPr/>
        </p:nvSpPr>
        <p:spPr>
          <a:xfrm>
            <a:off x="571500" y="2213669"/>
            <a:ext cx="1104900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たかし君がさくらさんにプロポーズした、思い出の場所はどこ？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826055" y="5149155"/>
            <a:ext cx="2110263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C5A059"/>
                </a:solidFill>
                <a:latin typeface="Arial"/>
                <a:ea typeface="Arial"/>
                <a:cs typeface="Arial"/>
                <a:sym typeface="Arial"/>
              </a:rPr>
              <a:t>A. レストラン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3635930" y="5149155"/>
            <a:ext cx="2110263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C5A059"/>
                </a:solidFill>
                <a:latin typeface="Arial"/>
                <a:ea typeface="Arial"/>
                <a:cs typeface="Arial"/>
                <a:sym typeface="Arial"/>
              </a:rPr>
              <a:t>B. 海辺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6445805" y="5149155"/>
            <a:ext cx="2110263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C5A059"/>
                </a:solidFill>
                <a:latin typeface="Arial"/>
                <a:ea typeface="Arial"/>
                <a:cs typeface="Arial"/>
                <a:sym typeface="Arial"/>
              </a:rPr>
              <a:t>C. 自宅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9255680" y="5149155"/>
            <a:ext cx="2110263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C5A059"/>
                </a:solidFill>
                <a:latin typeface="Arial"/>
                <a:ea typeface="Arial"/>
                <a:cs typeface="Arial"/>
                <a:sym typeface="Arial"/>
              </a:rPr>
              <a:t>D. 公園</a:t>
            </a:r>
            <a:endParaRPr/>
          </a:p>
        </p:txBody>
      </p:sp>
      <p:pic>
        <p:nvPicPr>
          <p:cNvPr descr="image.png" id="165" name="Google Shape;165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2500" y="3367980"/>
            <a:ext cx="18573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6" name="Google Shape;166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62375" y="3367980"/>
            <a:ext cx="18573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7" name="Google Shape;167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72250" y="3367980"/>
            <a:ext cx="18573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8" name="Google Shape;168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382125" y="3367980"/>
            <a:ext cx="1857375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571500" y="571500"/>
            <a:ext cx="1160145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C4033"/>
                </a:solidFill>
                <a:latin typeface="Arial"/>
                <a:ea typeface="Arial"/>
                <a:cs typeface="Arial"/>
                <a:sym typeface="Arial"/>
              </a:rPr>
              <a:t>第2問：プロポーズの場所</a:t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571500" y="1228725"/>
            <a:ext cx="110490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4F5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5" name="Google Shape;17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6" name="Google Shape;17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312616"/>
            <a:ext cx="1104900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571500" y="571500"/>
            <a:ext cx="3570602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C4033"/>
                </a:solidFill>
                <a:latin typeface="Arial"/>
                <a:ea typeface="Arial"/>
                <a:cs typeface="Arial"/>
                <a:sym typeface="Arial"/>
              </a:rPr>
              <a:t>正解は B. 海辺！</a:t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571500" y="1228725"/>
            <a:ext cx="3400573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571500" y="1533525"/>
            <a:ext cx="116014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C5A059"/>
                </a:solidFill>
                <a:latin typeface="Arial"/>
                <a:ea typeface="Arial"/>
                <a:cs typeface="Arial"/>
                <a:sym typeface="Arial"/>
              </a:rPr>
              <a:t>Romantic Sunset</a:t>
            </a: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571500" y="1971675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初デートの場所でもある江ノ島の海辺で、夕日を見ながら真っ赤なバラの花束と共にプロポーズ！</a:t>
            </a:r>
            <a:endParaRPr/>
          </a:p>
        </p:txBody>
      </p:sp>
      <p:sp>
        <p:nvSpPr>
          <p:cNvPr id="181" name="Google Shape;181;p20"/>
          <p:cNvSpPr txBox="1"/>
          <p:nvPr/>
        </p:nvSpPr>
        <p:spPr>
          <a:xfrm>
            <a:off x="571500" y="2565945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さくらさんは驚きのあまり、最初は「えっ、今？」と聞き返してしまったそうです（笑）</a:t>
            </a:r>
            <a:endParaRPr/>
          </a:p>
        </p:txBody>
      </p:sp>
      <p:sp>
        <p:nvSpPr>
          <p:cNvPr id="182" name="Google Shape;182;p20"/>
          <p:cNvSpPr txBox="1"/>
          <p:nvPr/>
        </p:nvSpPr>
        <p:spPr>
          <a:xfrm>
            <a:off x="771525" y="3703141"/>
            <a:ext cx="1064895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「一生、隣で笑っていてください」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5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— たかし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4F5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7" name="Google Shape;18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8" name="Google Shape;18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56507"/>
            <a:ext cx="3555950" cy="2731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9" name="Google Shape;18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7950" y="2056507"/>
            <a:ext cx="3555950" cy="2731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0" name="Google Shape;19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4400" y="2056507"/>
            <a:ext cx="3555950" cy="273159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571500" y="5169098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5A059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※正解したチームにはダブルポイント！</a:t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802641" y="2932807"/>
            <a:ext cx="309366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C5A059"/>
                </a:solidFill>
                <a:latin typeface="Arial"/>
                <a:ea typeface="Arial"/>
                <a:cs typeface="Arial"/>
                <a:sym typeface="Arial"/>
              </a:rPr>
              <a:t>得意料理</a:t>
            </a:r>
            <a:endParaRPr/>
          </a:p>
        </p:txBody>
      </p:sp>
      <p:sp>
        <p:nvSpPr>
          <p:cNvPr id="193" name="Google Shape;193;p21"/>
          <p:cNvSpPr txBox="1"/>
          <p:nvPr/>
        </p:nvSpPr>
        <p:spPr>
          <a:xfrm>
            <a:off x="876300" y="3523357"/>
            <a:ext cx="294635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さくらさんが初めて作った料理は？</a:t>
            </a:r>
            <a:endParaRPr/>
          </a:p>
        </p:txBody>
      </p:sp>
      <p:sp>
        <p:nvSpPr>
          <p:cNvPr id="194" name="Google Shape;194;p21"/>
          <p:cNvSpPr txBox="1"/>
          <p:nvPr/>
        </p:nvSpPr>
        <p:spPr>
          <a:xfrm>
            <a:off x="4549091" y="2932807"/>
            <a:ext cx="309366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C5A059"/>
                </a:solidFill>
                <a:latin typeface="Arial"/>
                <a:ea typeface="Arial"/>
                <a:cs typeface="Arial"/>
                <a:sym typeface="Arial"/>
              </a:rPr>
              <a:t>ハネムーン</a:t>
            </a: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4622750" y="3523357"/>
            <a:ext cx="294635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二人が行きたい国はどこでしょう？</a:t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8295542" y="2932807"/>
            <a:ext cx="309366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C5A059"/>
                </a:solidFill>
                <a:latin typeface="Arial"/>
                <a:ea typeface="Arial"/>
                <a:cs typeface="Arial"/>
                <a:sym typeface="Arial"/>
              </a:rPr>
              <a:t>十八番</a:t>
            </a: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8369200" y="3523357"/>
            <a:ext cx="294635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C403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たかし君がカラオケで必ず歌う曲は？</a:t>
            </a:r>
            <a:endParaRPr/>
          </a:p>
        </p:txBody>
      </p:sp>
      <p:pic>
        <p:nvPicPr>
          <p:cNvPr descr="image.png" id="198" name="Google Shape;198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01167" y="2389882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9" name="Google Shape;199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47618" y="2389882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0" name="Google Shape;200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94068" y="2389882"/>
            <a:ext cx="29646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 txBox="1"/>
          <p:nvPr/>
        </p:nvSpPr>
        <p:spPr>
          <a:xfrm>
            <a:off x="571500" y="571500"/>
            <a:ext cx="1160145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C4033"/>
                </a:solidFill>
                <a:latin typeface="Arial"/>
                <a:ea typeface="Arial"/>
                <a:cs typeface="Arial"/>
                <a:sym typeface="Arial"/>
              </a:rPr>
              <a:t>ボーナスチャンス！</a:t>
            </a:r>
            <a:endParaRPr/>
          </a:p>
        </p:txBody>
      </p:sp>
      <p:sp>
        <p:nvSpPr>
          <p:cNvPr id="202" name="Google Shape;202;p21"/>
          <p:cNvSpPr/>
          <p:nvPr/>
        </p:nvSpPr>
        <p:spPr>
          <a:xfrm>
            <a:off x="571500" y="1228725"/>
            <a:ext cx="110490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