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4B1E6-FBC5-4155-AB48-7AF007EF0DB8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6BC76-F202-4D51-A9BC-F15C600C37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297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F6BC76-F202-4D51-A9BC-F15C600C376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293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" y="91440"/>
            <a:ext cx="116128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212529"/>
                </a:solidFill>
                <a:latin typeface="メイリオ"/>
              </a:rPr>
              <a:t>アイゼンハワーマトリクス（コメント欄付き）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" y="822960"/>
            <a:ext cx="5897372" cy="36576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37160" y="883920"/>
            <a:ext cx="59161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dirty="0">
                <a:solidFill>
                  <a:srgbClr val="FFFFFF"/>
                </a:solidFill>
                <a:latin typeface="メイリオ"/>
              </a:rPr>
              <a:t>第2領域「重要×非緊急」─ </a:t>
            </a:r>
            <a:r>
              <a:rPr sz="1200" b="1" dirty="0" err="1">
                <a:solidFill>
                  <a:srgbClr val="FFFFFF"/>
                </a:solidFill>
                <a:latin typeface="メイリオ"/>
              </a:rPr>
              <a:t>計画する</a:t>
            </a:r>
            <a:endParaRPr sz="1200" b="1" dirty="0">
              <a:solidFill>
                <a:srgbClr val="FFFFFF"/>
              </a:solidFill>
              <a:latin typeface="メイリオ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" y="1207008"/>
            <a:ext cx="5897372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37160" y="1299507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3年中期経営計画の策定</a:t>
            </a:r>
          </a:p>
        </p:txBody>
      </p:sp>
      <p:sp>
        <p:nvSpPr>
          <p:cNvPr id="8" name="Rectangle 7"/>
          <p:cNvSpPr/>
          <p:nvPr/>
        </p:nvSpPr>
        <p:spPr>
          <a:xfrm>
            <a:off x="3575852" y="1234440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594140" y="1234440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" y="1645920"/>
            <a:ext cx="5897372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37160" y="1738419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新規事業領域への投資判断と承認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75852" y="1673352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594140" y="1673352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" y="2084832"/>
            <a:ext cx="5897372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37160" y="2177331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組織改編に向けた計画立案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75852" y="2112264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3594140" y="2112264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" y="2523744"/>
            <a:ext cx="5897372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37160" y="2616243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海外展開に向けた市場調査の指示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575852" y="2551176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3594140" y="2551176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90488" y="822960"/>
            <a:ext cx="5887455" cy="36576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236208" y="883920"/>
            <a:ext cx="57978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メイリオ"/>
              </a:rPr>
              <a:t>第1領域「重要×緊急」─ すぐ行動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90488" y="1207008"/>
            <a:ext cx="5887455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236208" y="1299507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資金繰り問題への緊急対応策の立案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674900" y="1234440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9693188" y="1234440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190488" y="1645920"/>
            <a:ext cx="5887455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236208" y="1738419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主要取引先の離脱防止のための施策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674900" y="1673352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9693188" y="1673352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90488" y="2084832"/>
            <a:ext cx="5887455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236208" y="2177331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メディア取材に向けた広報対応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674900" y="2112264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9693188" y="2112264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90488" y="2523744"/>
            <a:ext cx="5887455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236208" y="2616243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役員会への緊急報告資料の作成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674900" y="2551176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9693188" y="2551176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1441" y="3840480"/>
            <a:ext cx="5897372" cy="365760"/>
          </a:xfrm>
          <a:prstGeom prst="rect">
            <a:avLst/>
          </a:prstGeom>
          <a:solidFill>
            <a:srgbClr val="2F9E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137160" y="3901440"/>
            <a:ext cx="585165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dirty="0">
                <a:solidFill>
                  <a:srgbClr val="FFFFFF"/>
                </a:solidFill>
                <a:latin typeface="メイリオ"/>
              </a:rPr>
              <a:t>第4領域「非重要×非緊急」─ </a:t>
            </a:r>
            <a:r>
              <a:rPr lang="ja-JP" altLang="en-US" sz="1200" b="1" dirty="0">
                <a:solidFill>
                  <a:srgbClr val="FFFFFF"/>
                </a:solidFill>
                <a:latin typeface="メイリオ"/>
              </a:rPr>
              <a:t>整理</a:t>
            </a:r>
            <a:endParaRPr sz="1200" b="1" dirty="0">
              <a:solidFill>
                <a:srgbClr val="FFFFFF"/>
              </a:solidFill>
              <a:latin typeface="メイリオ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91440" y="4224528"/>
            <a:ext cx="5887455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137160" y="4317027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役員室の環境整備の依頼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575852" y="4251960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3594140" y="4251960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1440" y="4663440"/>
            <a:ext cx="5887455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137160" y="4755939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過去の取締役会議事録の整理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575853" y="4690872"/>
            <a:ext cx="2387536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3594141" y="4690872"/>
            <a:ext cx="226816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1440" y="5102352"/>
            <a:ext cx="5887455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137160" y="5194851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業界レポートの購読更新確認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575852" y="5129784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3594140" y="5129784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54" name="Rectangle 53"/>
          <p:cNvSpPr/>
          <p:nvPr/>
        </p:nvSpPr>
        <p:spPr>
          <a:xfrm>
            <a:off x="91440" y="5541264"/>
            <a:ext cx="5887455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137160" y="5633763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 dirty="0" err="1">
                <a:solidFill>
                  <a:srgbClr val="212529"/>
                </a:solidFill>
                <a:latin typeface="メイリオ"/>
              </a:rPr>
              <a:t>名誉職・委員の整理</a:t>
            </a:r>
            <a:endParaRPr sz="1050" b="0" dirty="0">
              <a:solidFill>
                <a:srgbClr val="212529"/>
              </a:solidFill>
              <a:latin typeface="メイリオ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575852" y="5568696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TextBox 56"/>
          <p:cNvSpPr txBox="1"/>
          <p:nvPr/>
        </p:nvSpPr>
        <p:spPr>
          <a:xfrm>
            <a:off x="3594140" y="5568696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190488" y="3840480"/>
            <a:ext cx="5907024" cy="365760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6236208" y="3901440"/>
            <a:ext cx="58171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メイリオ"/>
              </a:rPr>
              <a:t>第3領域「非重要×緊急」─ 委任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190488" y="4224528"/>
            <a:ext cx="5907024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TextBox 60"/>
          <p:cNvSpPr txBox="1"/>
          <p:nvPr/>
        </p:nvSpPr>
        <p:spPr>
          <a:xfrm>
            <a:off x="6236208" y="4317027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投資家向けIR資料の定期更新</a:t>
            </a:r>
          </a:p>
        </p:txBody>
      </p:sp>
      <p:sp>
        <p:nvSpPr>
          <p:cNvPr id="62" name="Rectangle 61"/>
          <p:cNvSpPr/>
          <p:nvPr/>
        </p:nvSpPr>
        <p:spPr>
          <a:xfrm>
            <a:off x="9674900" y="4251960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9693188" y="4251960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190488" y="4663440"/>
            <a:ext cx="5907024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6236208" y="4755939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業界団体の定例委員会への参加</a:t>
            </a:r>
          </a:p>
        </p:txBody>
      </p:sp>
      <p:sp>
        <p:nvSpPr>
          <p:cNvPr id="66" name="Rectangle 65"/>
          <p:cNvSpPr/>
          <p:nvPr/>
        </p:nvSpPr>
        <p:spPr>
          <a:xfrm>
            <a:off x="9674900" y="4690872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TextBox 66"/>
          <p:cNvSpPr txBox="1"/>
          <p:nvPr/>
        </p:nvSpPr>
        <p:spPr>
          <a:xfrm>
            <a:off x="9693188" y="4690872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190488" y="5102352"/>
            <a:ext cx="5907024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6236208" y="5194851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メインバンクとの定期ミーティング</a:t>
            </a:r>
          </a:p>
        </p:txBody>
      </p:sp>
      <p:sp>
        <p:nvSpPr>
          <p:cNvPr id="70" name="Rectangle 69"/>
          <p:cNvSpPr/>
          <p:nvPr/>
        </p:nvSpPr>
        <p:spPr>
          <a:xfrm>
            <a:off x="9674900" y="5129784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TextBox 70"/>
          <p:cNvSpPr txBox="1"/>
          <p:nvPr/>
        </p:nvSpPr>
        <p:spPr>
          <a:xfrm>
            <a:off x="9693188" y="5129784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190488" y="5541264"/>
            <a:ext cx="5907024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TextBox 72"/>
          <p:cNvSpPr txBox="1"/>
          <p:nvPr/>
        </p:nvSpPr>
        <p:spPr>
          <a:xfrm>
            <a:off x="6236208" y="5633763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050" b="0">
                <a:solidFill>
                  <a:srgbClr val="212529"/>
                </a:solidFill>
                <a:latin typeface="メイリオ"/>
              </a:rPr>
              <a:t>全社会議の議長対応</a:t>
            </a:r>
          </a:p>
        </p:txBody>
      </p:sp>
      <p:sp>
        <p:nvSpPr>
          <p:cNvPr id="74" name="Rectangle 73"/>
          <p:cNvSpPr/>
          <p:nvPr/>
        </p:nvSpPr>
        <p:spPr>
          <a:xfrm>
            <a:off x="9674900" y="5568696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TextBox 74"/>
          <p:cNvSpPr txBox="1"/>
          <p:nvPr/>
        </p:nvSpPr>
        <p:spPr>
          <a:xfrm>
            <a:off x="9693188" y="5568696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76" name="Rectangle 75"/>
          <p:cNvSpPr/>
          <p:nvPr/>
        </p:nvSpPr>
        <p:spPr>
          <a:xfrm flipH="1">
            <a:off x="6070261" y="777240"/>
            <a:ext cx="45719" cy="589788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Rectangle 76"/>
          <p:cNvSpPr/>
          <p:nvPr/>
        </p:nvSpPr>
        <p:spPr>
          <a:xfrm>
            <a:off x="1376679" y="3637280"/>
            <a:ext cx="9585962" cy="55162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Rectangle 17">
            <a:extLst>
              <a:ext uri="{FF2B5EF4-FFF2-40B4-BE49-F238E27FC236}">
                <a16:creationId xmlns:a16="http://schemas.microsoft.com/office/drawing/2014/main" id="{542A79E3-9CBD-8551-B3AA-869B3219F801}"/>
              </a:ext>
            </a:extLst>
          </p:cNvPr>
          <p:cNvSpPr/>
          <p:nvPr/>
        </p:nvSpPr>
        <p:spPr>
          <a:xfrm>
            <a:off x="91440" y="2963333"/>
            <a:ext cx="5897372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F8F9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Rectangle 19">
            <a:extLst>
              <a:ext uri="{FF2B5EF4-FFF2-40B4-BE49-F238E27FC236}">
                <a16:creationId xmlns:a16="http://schemas.microsoft.com/office/drawing/2014/main" id="{74222FE6-8894-3C16-5008-DEC0CAAA69D7}"/>
              </a:ext>
            </a:extLst>
          </p:cNvPr>
          <p:cNvSpPr/>
          <p:nvPr/>
        </p:nvSpPr>
        <p:spPr>
          <a:xfrm>
            <a:off x="3575852" y="2988734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TextBox 20">
            <a:extLst>
              <a:ext uri="{FF2B5EF4-FFF2-40B4-BE49-F238E27FC236}">
                <a16:creationId xmlns:a16="http://schemas.microsoft.com/office/drawing/2014/main" id="{806C9226-A24A-D5E0-EF0F-9751A6644665}"/>
              </a:ext>
            </a:extLst>
          </p:cNvPr>
          <p:cNvSpPr txBox="1"/>
          <p:nvPr/>
        </p:nvSpPr>
        <p:spPr>
          <a:xfrm>
            <a:off x="3594140" y="2990765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81" name="Rectangle 35">
            <a:extLst>
              <a:ext uri="{FF2B5EF4-FFF2-40B4-BE49-F238E27FC236}">
                <a16:creationId xmlns:a16="http://schemas.microsoft.com/office/drawing/2014/main" id="{DE1B35DA-247A-A49C-4154-A655A2B32769}"/>
              </a:ext>
            </a:extLst>
          </p:cNvPr>
          <p:cNvSpPr/>
          <p:nvPr/>
        </p:nvSpPr>
        <p:spPr>
          <a:xfrm>
            <a:off x="6190488" y="2963333"/>
            <a:ext cx="5887455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F8F9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TextBox 36">
            <a:extLst>
              <a:ext uri="{FF2B5EF4-FFF2-40B4-BE49-F238E27FC236}">
                <a16:creationId xmlns:a16="http://schemas.microsoft.com/office/drawing/2014/main" id="{4ACAA8A3-86CF-CF27-80D1-1BA0D854D0A7}"/>
              </a:ext>
            </a:extLst>
          </p:cNvPr>
          <p:cNvSpPr txBox="1"/>
          <p:nvPr/>
        </p:nvSpPr>
        <p:spPr>
          <a:xfrm>
            <a:off x="6236208" y="3055832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endParaRPr sz="1050" b="0" dirty="0">
              <a:solidFill>
                <a:srgbClr val="212529"/>
              </a:solidFill>
              <a:latin typeface="メイリオ"/>
            </a:endParaRPr>
          </a:p>
        </p:txBody>
      </p:sp>
      <p:sp>
        <p:nvSpPr>
          <p:cNvPr id="85" name="Rectangle 37">
            <a:extLst>
              <a:ext uri="{FF2B5EF4-FFF2-40B4-BE49-F238E27FC236}">
                <a16:creationId xmlns:a16="http://schemas.microsoft.com/office/drawing/2014/main" id="{06C9811D-697C-1ADA-B60A-E991E26E52F7}"/>
              </a:ext>
            </a:extLst>
          </p:cNvPr>
          <p:cNvSpPr/>
          <p:nvPr/>
        </p:nvSpPr>
        <p:spPr>
          <a:xfrm>
            <a:off x="9674900" y="2988734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TextBox 38">
            <a:extLst>
              <a:ext uri="{FF2B5EF4-FFF2-40B4-BE49-F238E27FC236}">
                <a16:creationId xmlns:a16="http://schemas.microsoft.com/office/drawing/2014/main" id="{DE943DE8-5209-0121-3A33-8C6CB7B5B716}"/>
              </a:ext>
            </a:extLst>
          </p:cNvPr>
          <p:cNvSpPr txBox="1"/>
          <p:nvPr/>
        </p:nvSpPr>
        <p:spPr>
          <a:xfrm>
            <a:off x="9693188" y="2990765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86" name="Rectangle 53">
            <a:extLst>
              <a:ext uri="{FF2B5EF4-FFF2-40B4-BE49-F238E27FC236}">
                <a16:creationId xmlns:a16="http://schemas.microsoft.com/office/drawing/2014/main" id="{ADD76B93-A2B1-E6C5-B753-1F29C37231FD}"/>
              </a:ext>
            </a:extLst>
          </p:cNvPr>
          <p:cNvSpPr/>
          <p:nvPr/>
        </p:nvSpPr>
        <p:spPr>
          <a:xfrm>
            <a:off x="91440" y="5995812"/>
            <a:ext cx="5887455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F8F9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Rectangle 55">
            <a:extLst>
              <a:ext uri="{FF2B5EF4-FFF2-40B4-BE49-F238E27FC236}">
                <a16:creationId xmlns:a16="http://schemas.microsoft.com/office/drawing/2014/main" id="{EDCBFE2F-8A55-81AD-D58D-8410B7951148}"/>
              </a:ext>
            </a:extLst>
          </p:cNvPr>
          <p:cNvSpPr/>
          <p:nvPr/>
        </p:nvSpPr>
        <p:spPr>
          <a:xfrm>
            <a:off x="3575852" y="6023244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TextBox 56">
            <a:extLst>
              <a:ext uri="{FF2B5EF4-FFF2-40B4-BE49-F238E27FC236}">
                <a16:creationId xmlns:a16="http://schemas.microsoft.com/office/drawing/2014/main" id="{B061C8D1-2A0B-B76A-C62A-9825ED9085A8}"/>
              </a:ext>
            </a:extLst>
          </p:cNvPr>
          <p:cNvSpPr txBox="1"/>
          <p:nvPr/>
        </p:nvSpPr>
        <p:spPr>
          <a:xfrm>
            <a:off x="3594140" y="6023244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90" name="Rectangle 71">
            <a:extLst>
              <a:ext uri="{FF2B5EF4-FFF2-40B4-BE49-F238E27FC236}">
                <a16:creationId xmlns:a16="http://schemas.microsoft.com/office/drawing/2014/main" id="{2835C0FB-8E98-DFF3-F3EA-88CE0BCEC461}"/>
              </a:ext>
            </a:extLst>
          </p:cNvPr>
          <p:cNvSpPr/>
          <p:nvPr/>
        </p:nvSpPr>
        <p:spPr>
          <a:xfrm>
            <a:off x="6190488" y="5995812"/>
            <a:ext cx="5907024" cy="438912"/>
          </a:xfrm>
          <a:prstGeom prst="rect">
            <a:avLst/>
          </a:prstGeom>
          <a:solidFill>
            <a:srgbClr val="F8F9FA"/>
          </a:solidFill>
          <a:ln w="12700">
            <a:solidFill>
              <a:srgbClr val="F8F9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TextBox 72">
            <a:extLst>
              <a:ext uri="{FF2B5EF4-FFF2-40B4-BE49-F238E27FC236}">
                <a16:creationId xmlns:a16="http://schemas.microsoft.com/office/drawing/2014/main" id="{76AB58C2-D623-E28B-30CE-444363DA4B45}"/>
              </a:ext>
            </a:extLst>
          </p:cNvPr>
          <p:cNvSpPr txBox="1"/>
          <p:nvPr/>
        </p:nvSpPr>
        <p:spPr>
          <a:xfrm>
            <a:off x="6236208" y="6088311"/>
            <a:ext cx="3364260" cy="25391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endParaRPr sz="1050" b="0" dirty="0">
              <a:solidFill>
                <a:srgbClr val="212529"/>
              </a:solidFill>
              <a:latin typeface="メイリオ"/>
            </a:endParaRPr>
          </a:p>
        </p:txBody>
      </p:sp>
      <p:sp>
        <p:nvSpPr>
          <p:cNvPr id="92" name="Rectangle 73">
            <a:extLst>
              <a:ext uri="{FF2B5EF4-FFF2-40B4-BE49-F238E27FC236}">
                <a16:creationId xmlns:a16="http://schemas.microsoft.com/office/drawing/2014/main" id="{0CA8EBB8-FF8B-071F-D0B1-E3E5D674A11C}"/>
              </a:ext>
            </a:extLst>
          </p:cNvPr>
          <p:cNvSpPr/>
          <p:nvPr/>
        </p:nvSpPr>
        <p:spPr>
          <a:xfrm>
            <a:off x="9674900" y="6023244"/>
            <a:ext cx="2403043" cy="384048"/>
          </a:xfrm>
          <a:prstGeom prst="rect">
            <a:avLst/>
          </a:prstGeom>
          <a:solidFill>
            <a:srgbClr val="FFFFE6"/>
          </a:solidFill>
          <a:ln w="12700">
            <a:solidFill>
              <a:srgbClr val="DDDD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TextBox 74">
            <a:extLst>
              <a:ext uri="{FF2B5EF4-FFF2-40B4-BE49-F238E27FC236}">
                <a16:creationId xmlns:a16="http://schemas.microsoft.com/office/drawing/2014/main" id="{C41BAD2F-24FC-98A2-3AFC-421C918E4CC2}"/>
              </a:ext>
            </a:extLst>
          </p:cNvPr>
          <p:cNvSpPr txBox="1"/>
          <p:nvPr/>
        </p:nvSpPr>
        <p:spPr>
          <a:xfrm>
            <a:off x="9693188" y="6023244"/>
            <a:ext cx="22828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98800"/>
                </a:solidFill>
                <a:latin typeface="メイリオ"/>
              </a:rPr>
              <a:t>コメント：</a:t>
            </a:r>
          </a:p>
        </p:txBody>
      </p:sp>
      <p:sp>
        <p:nvSpPr>
          <p:cNvPr id="94" name="TextBox 2">
            <a:extLst>
              <a:ext uri="{FF2B5EF4-FFF2-40B4-BE49-F238E27FC236}">
                <a16:creationId xmlns:a16="http://schemas.microsoft.com/office/drawing/2014/main" id="{F06FFD47-4B0A-D855-28BC-0EC0610E53DB}"/>
              </a:ext>
            </a:extLst>
          </p:cNvPr>
          <p:cNvSpPr txBox="1"/>
          <p:nvPr/>
        </p:nvSpPr>
        <p:spPr>
          <a:xfrm>
            <a:off x="10911841" y="3470429"/>
            <a:ext cx="134573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400" b="1" dirty="0" err="1">
                <a:solidFill>
                  <a:srgbClr val="495057"/>
                </a:solidFill>
                <a:latin typeface="メイリオ"/>
              </a:rPr>
              <a:t>緊急</a:t>
            </a:r>
            <a:r>
              <a:rPr sz="2400" b="1" dirty="0">
                <a:solidFill>
                  <a:srgbClr val="495057"/>
                </a:solidFill>
                <a:latin typeface="メイリオ"/>
              </a:rPr>
              <a:t> →</a:t>
            </a:r>
          </a:p>
        </p:txBody>
      </p:sp>
      <p:sp>
        <p:nvSpPr>
          <p:cNvPr id="95" name="TextBox 2">
            <a:extLst>
              <a:ext uri="{FF2B5EF4-FFF2-40B4-BE49-F238E27FC236}">
                <a16:creationId xmlns:a16="http://schemas.microsoft.com/office/drawing/2014/main" id="{3A6AC5B2-5EB7-F7FE-0F5E-F9F75DFE56B1}"/>
              </a:ext>
            </a:extLst>
          </p:cNvPr>
          <p:cNvSpPr txBox="1"/>
          <p:nvPr/>
        </p:nvSpPr>
        <p:spPr>
          <a:xfrm>
            <a:off x="-112228" y="3460269"/>
            <a:ext cx="1615907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400" b="1" dirty="0">
                <a:solidFill>
                  <a:srgbClr val="495057"/>
                </a:solidFill>
                <a:latin typeface="メイリオ"/>
              </a:rPr>
              <a:t>←非</a:t>
            </a:r>
            <a:r>
              <a:rPr sz="2400" b="1" dirty="0" err="1">
                <a:solidFill>
                  <a:srgbClr val="495057"/>
                </a:solidFill>
                <a:latin typeface="メイリオ"/>
              </a:rPr>
              <a:t>緊急</a:t>
            </a:r>
            <a:endParaRPr sz="2400" b="1" dirty="0">
              <a:solidFill>
                <a:srgbClr val="495057"/>
              </a:solidFill>
              <a:latin typeface="メイリオ"/>
            </a:endParaRPr>
          </a:p>
        </p:txBody>
      </p:sp>
      <p:sp>
        <p:nvSpPr>
          <p:cNvPr id="96" name="TextBox 2">
            <a:extLst>
              <a:ext uri="{FF2B5EF4-FFF2-40B4-BE49-F238E27FC236}">
                <a16:creationId xmlns:a16="http://schemas.microsoft.com/office/drawing/2014/main" id="{62D0D476-EFB0-BB1C-E65E-7B87D3E76764}"/>
              </a:ext>
            </a:extLst>
          </p:cNvPr>
          <p:cNvSpPr txBox="1"/>
          <p:nvPr/>
        </p:nvSpPr>
        <p:spPr>
          <a:xfrm>
            <a:off x="5400782" y="443313"/>
            <a:ext cx="134573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400" b="1" dirty="0">
                <a:solidFill>
                  <a:srgbClr val="495057"/>
                </a:solidFill>
                <a:latin typeface="メイリオ"/>
              </a:rPr>
              <a:t>重要</a:t>
            </a:r>
            <a:endParaRPr sz="2400" b="1" dirty="0">
              <a:solidFill>
                <a:srgbClr val="495057"/>
              </a:solidFill>
              <a:latin typeface="メイリオ"/>
            </a:endParaRPr>
          </a:p>
        </p:txBody>
      </p:sp>
      <p:sp>
        <p:nvSpPr>
          <p:cNvPr id="97" name="TextBox 2">
            <a:extLst>
              <a:ext uri="{FF2B5EF4-FFF2-40B4-BE49-F238E27FC236}">
                <a16:creationId xmlns:a16="http://schemas.microsoft.com/office/drawing/2014/main" id="{D7F49B2F-7F51-EF9F-8788-346834536C90}"/>
              </a:ext>
            </a:extLst>
          </p:cNvPr>
          <p:cNvSpPr txBox="1"/>
          <p:nvPr/>
        </p:nvSpPr>
        <p:spPr>
          <a:xfrm>
            <a:off x="5400782" y="6456957"/>
            <a:ext cx="134573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400" b="1" dirty="0">
                <a:solidFill>
                  <a:srgbClr val="495057"/>
                </a:solidFill>
                <a:latin typeface="メイリオ"/>
              </a:rPr>
              <a:t>非重要</a:t>
            </a:r>
            <a:endParaRPr sz="2400" b="1" dirty="0">
              <a:solidFill>
                <a:srgbClr val="495057"/>
              </a:solidFill>
              <a:latin typeface="メイリオ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112</Words>
  <Application>Microsoft Office PowerPoint</Application>
  <PresentationFormat>ユーザー設定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2026-05-25T09:45:43Z</dcterms:modified>
  <cp:category/>
</cp:coreProperties>
</file>