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204700" cy="6840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701" autoAdjust="0"/>
  </p:normalViewPr>
  <p:slideViewPr>
    <p:cSldViewPr snapToGrid="0" snapToObjects="1">
      <p:cViewPr varScale="1">
        <p:scale>
          <a:sx n="95" d="100"/>
          <a:sy n="95" d="100"/>
        </p:scale>
        <p:origin x="173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12EC49-7537-4C62-BC95-C65FA0A51EEB}" type="datetimeFigureOut">
              <a:rPr kumimoji="1" lang="ja-JP" altLang="en-US" smtClean="0"/>
              <a:t>2026/8/2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76275" y="1143000"/>
            <a:ext cx="5505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8BFA3-44E4-44EC-9742-552DD6CC65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8530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8BFA3-44E4-44EC-9742-552DD6CC658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8337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Rectangle 1">
            <a:extLst>
              <a:ext uri="{FF2B5EF4-FFF2-40B4-BE49-F238E27FC236}">
                <a16:creationId xmlns:a16="http://schemas.microsoft.com/office/drawing/2014/main" id="{E4B789E0-CDD7-871C-4281-E9EBA9DFCBB1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EF9E7"/>
          </a:solidFill>
          <a:ln w="6350">
            <a:solidFill>
              <a:srgbClr val="FEF9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56" name="TextBox 23">
            <a:extLst>
              <a:ext uri="{FF2B5EF4-FFF2-40B4-BE49-F238E27FC236}">
                <a16:creationId xmlns:a16="http://schemas.microsoft.com/office/drawing/2014/main" id="{2D14C2E9-47B5-F26F-2FB1-95B10BBF362F}"/>
              </a:ext>
            </a:extLst>
          </p:cNvPr>
          <p:cNvSpPr txBox="1"/>
          <p:nvPr/>
        </p:nvSpPr>
        <p:spPr>
          <a:xfrm>
            <a:off x="274320" y="6510528"/>
            <a:ext cx="1143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9A7D0A"/>
                </a:solidFill>
                <a:latin typeface="Meiryo"/>
              </a:rPr>
              <a:t>※ 各ノードにステークホルダー名を入力。線の種類・太さで関係性を表現してください</a:t>
            </a:r>
          </a:p>
        </p:txBody>
      </p:sp>
      <p:sp>
        <p:nvSpPr>
          <p:cNvPr id="2" name="Rectangle 1"/>
          <p:cNvSpPr/>
          <p:nvPr/>
        </p:nvSpPr>
        <p:spPr>
          <a:xfrm>
            <a:off x="180000" y="991402"/>
            <a:ext cx="2844000" cy="1026269"/>
          </a:xfrm>
          <a:prstGeom prst="rect">
            <a:avLst/>
          </a:prstGeom>
          <a:noFill/>
          <a:ln w="9525">
            <a:solidFill>
              <a:srgbClr val="505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674819" y="1027402"/>
            <a:ext cx="1313181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1">
                <a:solidFill>
                  <a:srgbClr val="222222"/>
                </a:solidFill>
              </a:rPr>
              <a:t>部品・素材サプライヤー</a:t>
            </a:r>
          </a:p>
        </p:txBody>
      </p:sp>
      <p:sp>
        <p:nvSpPr>
          <p:cNvPr id="4" name="Rectangle 3"/>
          <p:cNvSpPr/>
          <p:nvPr/>
        </p:nvSpPr>
        <p:spPr>
          <a:xfrm>
            <a:off x="180000" y="2484000"/>
            <a:ext cx="2524189" cy="3201600"/>
          </a:xfrm>
          <a:prstGeom prst="rect">
            <a:avLst/>
          </a:prstGeom>
          <a:noFill/>
          <a:ln w="9525">
            <a:solidFill>
              <a:srgbClr val="505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16001" y="2520000"/>
            <a:ext cx="2448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1" dirty="0">
                <a:solidFill>
                  <a:srgbClr val="222222"/>
                </a:solidFill>
              </a:rPr>
              <a:t>製造・生産パートナー</a:t>
            </a:r>
          </a:p>
        </p:txBody>
      </p:sp>
      <p:sp>
        <p:nvSpPr>
          <p:cNvPr id="6" name="Rectangle 5"/>
          <p:cNvSpPr/>
          <p:nvPr/>
        </p:nvSpPr>
        <p:spPr>
          <a:xfrm>
            <a:off x="3168000" y="991402"/>
            <a:ext cx="3060000" cy="1026269"/>
          </a:xfrm>
          <a:prstGeom prst="rect">
            <a:avLst/>
          </a:prstGeom>
          <a:noFill/>
          <a:ln w="9525">
            <a:solidFill>
              <a:srgbClr val="505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84004" y="1050671"/>
            <a:ext cx="1107996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1">
                <a:solidFill>
                  <a:srgbClr val="222222"/>
                </a:solidFill>
              </a:rPr>
              <a:t>販売・流通チャネル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8000" y="991402"/>
            <a:ext cx="2376000" cy="1026269"/>
          </a:xfrm>
          <a:prstGeom prst="rect">
            <a:avLst/>
          </a:prstGeom>
          <a:noFill/>
          <a:ln w="9525">
            <a:solidFill>
              <a:srgbClr val="505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640004" y="1033737"/>
            <a:ext cx="1107996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1">
                <a:solidFill>
                  <a:srgbClr val="222222"/>
                </a:solidFill>
              </a:rPr>
              <a:t>マーケティング支援</a:t>
            </a:r>
          </a:p>
        </p:txBody>
      </p:sp>
      <p:sp>
        <p:nvSpPr>
          <p:cNvPr id="10" name="Rectangle 9"/>
          <p:cNvSpPr/>
          <p:nvPr/>
        </p:nvSpPr>
        <p:spPr>
          <a:xfrm>
            <a:off x="3168000" y="2484000"/>
            <a:ext cx="4320000" cy="1808647"/>
          </a:xfrm>
          <a:prstGeom prst="rect">
            <a:avLst/>
          </a:prstGeom>
          <a:noFill/>
          <a:ln w="9525">
            <a:solidFill>
              <a:srgbClr val="505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754372" y="2520000"/>
            <a:ext cx="697628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1">
                <a:solidFill>
                  <a:srgbClr val="222222"/>
                </a:solidFill>
              </a:rPr>
              <a:t>開発チーム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352000" y="2484000"/>
            <a:ext cx="3672000" cy="3201600"/>
          </a:xfrm>
          <a:prstGeom prst="rect">
            <a:avLst/>
          </a:prstGeom>
          <a:noFill/>
          <a:ln w="9525">
            <a:solidFill>
              <a:srgbClr val="505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1290372" y="2520000"/>
            <a:ext cx="697628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1">
                <a:solidFill>
                  <a:srgbClr val="222222"/>
                </a:solidFill>
              </a:rPr>
              <a:t>顧客・市場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648200" y="4683257"/>
            <a:ext cx="2857800" cy="1738670"/>
          </a:xfrm>
          <a:prstGeom prst="rect">
            <a:avLst/>
          </a:prstGeom>
          <a:noFill/>
          <a:ln w="9525">
            <a:solidFill>
              <a:srgbClr val="505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896000" y="4760870"/>
            <a:ext cx="2628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1" dirty="0">
                <a:solidFill>
                  <a:srgbClr val="222222"/>
                </a:solidFill>
              </a:rPr>
              <a:t>外部専門家・支援会社</a:t>
            </a:r>
          </a:p>
        </p:txBody>
      </p:sp>
      <p:sp>
        <p:nvSpPr>
          <p:cNvPr id="16" name="Oval 15"/>
          <p:cNvSpPr/>
          <p:nvPr/>
        </p:nvSpPr>
        <p:spPr>
          <a:xfrm>
            <a:off x="360000" y="1216539"/>
            <a:ext cx="1080000" cy="648000"/>
          </a:xfrm>
          <a:prstGeom prst="ellipse">
            <a:avLst/>
          </a:prstGeom>
          <a:solidFill>
            <a:srgbClr val="BFD3E8"/>
          </a:solidFill>
          <a:ln w="9525">
            <a:solidFill>
              <a:srgbClr val="5A7A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9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電子部品</a:t>
            </a:r>
          </a:p>
          <a:p>
            <a:pPr algn="ctr"/>
            <a:r>
              <a:rPr sz="9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メーカー</a:t>
            </a:r>
          </a:p>
        </p:txBody>
      </p:sp>
      <p:sp>
        <p:nvSpPr>
          <p:cNvPr id="17" name="Oval 16"/>
          <p:cNvSpPr/>
          <p:nvPr/>
        </p:nvSpPr>
        <p:spPr>
          <a:xfrm>
            <a:off x="1764000" y="1216539"/>
            <a:ext cx="1080000" cy="648000"/>
          </a:xfrm>
          <a:prstGeom prst="ellipse">
            <a:avLst/>
          </a:prstGeom>
          <a:solidFill>
            <a:srgbClr val="BFD3E8"/>
          </a:solidFill>
          <a:ln w="9525">
            <a:solidFill>
              <a:srgbClr val="5A7A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9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素材</a:t>
            </a:r>
          </a:p>
          <a:p>
            <a:pPr algn="ctr"/>
            <a:r>
              <a:rPr sz="9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メーカー</a:t>
            </a:r>
          </a:p>
        </p:txBody>
      </p:sp>
      <p:sp>
        <p:nvSpPr>
          <p:cNvPr id="18" name="Oval 17"/>
          <p:cNvSpPr/>
          <p:nvPr/>
        </p:nvSpPr>
        <p:spPr>
          <a:xfrm>
            <a:off x="391800" y="2742734"/>
            <a:ext cx="1224000" cy="720000"/>
          </a:xfrm>
          <a:prstGeom prst="ellipse">
            <a:avLst/>
          </a:prstGeom>
          <a:solidFill>
            <a:srgbClr val="BFD3E8"/>
          </a:solidFill>
          <a:ln w="9525">
            <a:solidFill>
              <a:srgbClr val="5A7A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9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製造</a:t>
            </a:r>
          </a:p>
          <a:p>
            <a:pPr algn="ctr"/>
            <a:r>
              <a:rPr sz="9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工場</a:t>
            </a:r>
          </a:p>
        </p:txBody>
      </p:sp>
      <p:sp>
        <p:nvSpPr>
          <p:cNvPr id="19" name="Oval 18"/>
          <p:cNvSpPr/>
          <p:nvPr/>
        </p:nvSpPr>
        <p:spPr>
          <a:xfrm>
            <a:off x="391800" y="3705600"/>
            <a:ext cx="1224000" cy="720000"/>
          </a:xfrm>
          <a:prstGeom prst="ellipse">
            <a:avLst/>
          </a:prstGeom>
          <a:solidFill>
            <a:srgbClr val="BFD3E8"/>
          </a:solidFill>
          <a:ln w="9525">
            <a:solidFill>
              <a:srgbClr val="5A7A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9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品質</a:t>
            </a:r>
          </a:p>
          <a:p>
            <a:pPr algn="ctr"/>
            <a:r>
              <a:rPr sz="9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管理部門</a:t>
            </a:r>
          </a:p>
        </p:txBody>
      </p:sp>
      <p:sp>
        <p:nvSpPr>
          <p:cNvPr id="20" name="Oval 19"/>
          <p:cNvSpPr/>
          <p:nvPr/>
        </p:nvSpPr>
        <p:spPr>
          <a:xfrm>
            <a:off x="391800" y="4729400"/>
            <a:ext cx="1224000" cy="720000"/>
          </a:xfrm>
          <a:prstGeom prst="ellipse">
            <a:avLst/>
          </a:prstGeom>
          <a:solidFill>
            <a:srgbClr val="BFD3E8"/>
          </a:solidFill>
          <a:ln w="9525">
            <a:solidFill>
              <a:srgbClr val="5A7A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9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物流</a:t>
            </a:r>
          </a:p>
          <a:p>
            <a:pPr algn="ctr"/>
            <a:r>
              <a:rPr sz="9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会社</a:t>
            </a:r>
          </a:p>
        </p:txBody>
      </p:sp>
      <p:sp>
        <p:nvSpPr>
          <p:cNvPr id="21" name="Oval 20"/>
          <p:cNvSpPr/>
          <p:nvPr/>
        </p:nvSpPr>
        <p:spPr>
          <a:xfrm>
            <a:off x="3924000" y="1179207"/>
            <a:ext cx="1260000" cy="720000"/>
          </a:xfrm>
          <a:prstGeom prst="ellipse">
            <a:avLst/>
          </a:prstGeom>
          <a:solidFill>
            <a:srgbClr val="BFD3E8"/>
          </a:solidFill>
          <a:ln w="9525">
            <a:solidFill>
              <a:srgbClr val="5A7A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1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販売</a:t>
            </a:r>
          </a:p>
          <a:p>
            <a:pPr algn="ctr"/>
            <a:r>
              <a:rPr sz="11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代理店</a:t>
            </a:r>
          </a:p>
        </p:txBody>
      </p:sp>
      <p:sp>
        <p:nvSpPr>
          <p:cNvPr id="22" name="Oval 21"/>
          <p:cNvSpPr/>
          <p:nvPr/>
        </p:nvSpPr>
        <p:spPr>
          <a:xfrm>
            <a:off x="6480000" y="1179207"/>
            <a:ext cx="1260000" cy="720000"/>
          </a:xfrm>
          <a:prstGeom prst="ellipse">
            <a:avLst/>
          </a:prstGeom>
          <a:solidFill>
            <a:srgbClr val="BFD3E8"/>
          </a:solidFill>
          <a:ln w="9525">
            <a:solidFill>
              <a:srgbClr val="5A7A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100" dirty="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デジタル</a:t>
            </a:r>
          </a:p>
          <a:p>
            <a:pPr algn="ctr"/>
            <a:r>
              <a:rPr sz="1100" dirty="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広告媒体</a:t>
            </a:r>
          </a:p>
        </p:txBody>
      </p:sp>
      <p:sp>
        <p:nvSpPr>
          <p:cNvPr id="23" name="Oval 22"/>
          <p:cNvSpPr/>
          <p:nvPr/>
        </p:nvSpPr>
        <p:spPr>
          <a:xfrm>
            <a:off x="3208200" y="2954219"/>
            <a:ext cx="1332000" cy="720000"/>
          </a:xfrm>
          <a:prstGeom prst="ellipse">
            <a:avLst/>
          </a:prstGeom>
          <a:solidFill>
            <a:srgbClr val="BFD3E8"/>
          </a:solidFill>
          <a:ln w="9525">
            <a:solidFill>
              <a:srgbClr val="5A7A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1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プロジェクト</a:t>
            </a:r>
          </a:p>
          <a:p>
            <a:pPr algn="ctr"/>
            <a:r>
              <a:rPr sz="11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マネージャー</a:t>
            </a:r>
          </a:p>
        </p:txBody>
      </p:sp>
      <p:sp>
        <p:nvSpPr>
          <p:cNvPr id="24" name="Oval 23"/>
          <p:cNvSpPr/>
          <p:nvPr/>
        </p:nvSpPr>
        <p:spPr>
          <a:xfrm>
            <a:off x="4648200" y="2954219"/>
            <a:ext cx="1332000" cy="720000"/>
          </a:xfrm>
          <a:prstGeom prst="ellipse">
            <a:avLst/>
          </a:prstGeom>
          <a:solidFill>
            <a:srgbClr val="BFD3E8"/>
          </a:solidFill>
          <a:ln w="9525">
            <a:solidFill>
              <a:srgbClr val="5A7A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1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開発</a:t>
            </a:r>
          </a:p>
          <a:p>
            <a:pPr algn="ctr"/>
            <a:r>
              <a:rPr sz="11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エンジニア</a:t>
            </a:r>
          </a:p>
        </p:txBody>
      </p:sp>
      <p:sp>
        <p:nvSpPr>
          <p:cNvPr id="25" name="Oval 24"/>
          <p:cNvSpPr/>
          <p:nvPr/>
        </p:nvSpPr>
        <p:spPr>
          <a:xfrm>
            <a:off x="6088200" y="2954219"/>
            <a:ext cx="1332000" cy="720000"/>
          </a:xfrm>
          <a:prstGeom prst="ellipse">
            <a:avLst/>
          </a:prstGeom>
          <a:solidFill>
            <a:srgbClr val="BFD3E8"/>
          </a:solidFill>
          <a:ln w="9525">
            <a:solidFill>
              <a:srgbClr val="5A7A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1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マーケティング</a:t>
            </a:r>
          </a:p>
          <a:p>
            <a:pPr algn="ctr"/>
            <a:r>
              <a:rPr sz="11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担当</a:t>
            </a:r>
          </a:p>
        </p:txBody>
      </p:sp>
      <p:sp>
        <p:nvSpPr>
          <p:cNvPr id="26" name="Oval 25"/>
          <p:cNvSpPr/>
          <p:nvPr/>
        </p:nvSpPr>
        <p:spPr>
          <a:xfrm>
            <a:off x="8712000" y="3096000"/>
            <a:ext cx="1224000" cy="720000"/>
          </a:xfrm>
          <a:prstGeom prst="ellipse">
            <a:avLst/>
          </a:prstGeom>
          <a:solidFill>
            <a:srgbClr val="BFD3E8"/>
          </a:solidFill>
          <a:ln w="9525">
            <a:solidFill>
              <a:srgbClr val="5A7A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100" dirty="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エンド</a:t>
            </a:r>
          </a:p>
          <a:p>
            <a:pPr algn="ctr"/>
            <a:r>
              <a:rPr sz="1100" dirty="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ユーザー</a:t>
            </a:r>
          </a:p>
        </p:txBody>
      </p:sp>
      <p:sp>
        <p:nvSpPr>
          <p:cNvPr id="27" name="Oval 26"/>
          <p:cNvSpPr/>
          <p:nvPr/>
        </p:nvSpPr>
        <p:spPr>
          <a:xfrm>
            <a:off x="10296000" y="3096000"/>
            <a:ext cx="1224000" cy="720000"/>
          </a:xfrm>
          <a:prstGeom prst="ellipse">
            <a:avLst/>
          </a:prstGeom>
          <a:solidFill>
            <a:srgbClr val="BFD3E8"/>
          </a:solidFill>
          <a:ln w="9525">
            <a:solidFill>
              <a:srgbClr val="5A7A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1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バイヤー</a:t>
            </a:r>
          </a:p>
        </p:txBody>
      </p:sp>
      <p:sp>
        <p:nvSpPr>
          <p:cNvPr id="28" name="Oval 27"/>
          <p:cNvSpPr/>
          <p:nvPr/>
        </p:nvSpPr>
        <p:spPr>
          <a:xfrm>
            <a:off x="8712000" y="4392000"/>
            <a:ext cx="1224000" cy="720000"/>
          </a:xfrm>
          <a:prstGeom prst="ellipse">
            <a:avLst/>
          </a:prstGeom>
          <a:solidFill>
            <a:srgbClr val="BFD3E8"/>
          </a:solidFill>
          <a:ln w="9525">
            <a:solidFill>
              <a:srgbClr val="5A7A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1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テスト</a:t>
            </a:r>
          </a:p>
          <a:p>
            <a:pPr algn="ctr"/>
            <a:r>
              <a:rPr sz="11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ユーザー</a:t>
            </a:r>
          </a:p>
        </p:txBody>
      </p:sp>
      <p:sp>
        <p:nvSpPr>
          <p:cNvPr id="29" name="Oval 28"/>
          <p:cNvSpPr/>
          <p:nvPr/>
        </p:nvSpPr>
        <p:spPr>
          <a:xfrm>
            <a:off x="10291600" y="4392000"/>
            <a:ext cx="1224000" cy="720000"/>
          </a:xfrm>
          <a:prstGeom prst="ellipse">
            <a:avLst/>
          </a:prstGeom>
          <a:solidFill>
            <a:srgbClr val="BFD3E8"/>
          </a:solidFill>
          <a:ln w="9525">
            <a:solidFill>
              <a:srgbClr val="5A7A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1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潜在</a:t>
            </a:r>
          </a:p>
          <a:p>
            <a:pPr algn="ctr"/>
            <a:r>
              <a:rPr sz="11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顧客</a:t>
            </a:r>
          </a:p>
        </p:txBody>
      </p:sp>
      <p:sp>
        <p:nvSpPr>
          <p:cNvPr id="30" name="Oval 29"/>
          <p:cNvSpPr/>
          <p:nvPr/>
        </p:nvSpPr>
        <p:spPr>
          <a:xfrm>
            <a:off x="4986000" y="5012592"/>
            <a:ext cx="1080000" cy="540000"/>
          </a:xfrm>
          <a:prstGeom prst="ellipse">
            <a:avLst/>
          </a:prstGeom>
          <a:solidFill>
            <a:srgbClr val="BFD3E8"/>
          </a:solidFill>
          <a:ln w="9525">
            <a:solidFill>
              <a:srgbClr val="5A7A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000" dirty="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弁理士</a:t>
            </a:r>
          </a:p>
        </p:txBody>
      </p:sp>
      <p:sp>
        <p:nvSpPr>
          <p:cNvPr id="31" name="Oval 30"/>
          <p:cNvSpPr/>
          <p:nvPr/>
        </p:nvSpPr>
        <p:spPr>
          <a:xfrm>
            <a:off x="6264000" y="5012592"/>
            <a:ext cx="1080000" cy="540000"/>
          </a:xfrm>
          <a:prstGeom prst="ellipse">
            <a:avLst/>
          </a:prstGeom>
          <a:solidFill>
            <a:srgbClr val="BFD3E8"/>
          </a:solidFill>
          <a:ln w="9525">
            <a:solidFill>
              <a:srgbClr val="5A7A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0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市場調査</a:t>
            </a:r>
          </a:p>
          <a:p>
            <a:pPr algn="ctr"/>
            <a:r>
              <a:rPr sz="10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会社</a:t>
            </a:r>
          </a:p>
        </p:txBody>
      </p:sp>
      <p:sp>
        <p:nvSpPr>
          <p:cNvPr id="32" name="Oval 31"/>
          <p:cNvSpPr/>
          <p:nvPr/>
        </p:nvSpPr>
        <p:spPr>
          <a:xfrm>
            <a:off x="4986000" y="5724671"/>
            <a:ext cx="1080000" cy="540000"/>
          </a:xfrm>
          <a:prstGeom prst="ellipse">
            <a:avLst/>
          </a:prstGeom>
          <a:solidFill>
            <a:srgbClr val="BFD3E8"/>
          </a:solidFill>
          <a:ln w="9525">
            <a:solidFill>
              <a:srgbClr val="5A7A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0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法務</a:t>
            </a:r>
          </a:p>
          <a:p>
            <a:pPr algn="ctr"/>
            <a:r>
              <a:rPr sz="100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事務所</a:t>
            </a:r>
          </a:p>
        </p:txBody>
      </p:sp>
      <p:sp>
        <p:nvSpPr>
          <p:cNvPr id="33" name="Oval 32"/>
          <p:cNvSpPr/>
          <p:nvPr/>
        </p:nvSpPr>
        <p:spPr>
          <a:xfrm>
            <a:off x="6264000" y="5724671"/>
            <a:ext cx="1080000" cy="540000"/>
          </a:xfrm>
          <a:prstGeom prst="ellipse">
            <a:avLst/>
          </a:prstGeom>
          <a:solidFill>
            <a:srgbClr val="BFD3E8"/>
          </a:solidFill>
          <a:ln w="9525">
            <a:solidFill>
              <a:srgbClr val="5A7A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000" dirty="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デザイン</a:t>
            </a:r>
          </a:p>
          <a:p>
            <a:pPr algn="ctr"/>
            <a:r>
              <a:rPr sz="1000" dirty="0">
                <a:solidFill>
                  <a:srgbClr val="1A355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コンサル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0008000" y="1116001"/>
            <a:ext cx="2016000" cy="936000"/>
          </a:xfrm>
          <a:prstGeom prst="rect">
            <a:avLst/>
          </a:prstGeom>
          <a:solidFill>
            <a:srgbClr val="FFFFFF"/>
          </a:solidFill>
          <a:ln w="6350">
            <a:solidFill>
              <a:srgbClr val="505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cxnSp>
        <p:nvCxnSpPr>
          <p:cNvPr id="35" name="Connector 34"/>
          <p:cNvCxnSpPr/>
          <p:nvPr/>
        </p:nvCxnSpPr>
        <p:spPr>
          <a:xfrm>
            <a:off x="10080000" y="1296001"/>
            <a:ext cx="468000" cy="0"/>
          </a:xfrm>
          <a:prstGeom prst="line">
            <a:avLst/>
          </a:prstGeom>
          <a:ln w="11430">
            <a:solidFill>
              <a:srgbClr val="D00000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0666783" y="1172133"/>
            <a:ext cx="1130438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>
                <a:solidFill>
                  <a:srgbClr val="D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業務活動の流れ</a:t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10080000" y="1548001"/>
            <a:ext cx="468000" cy="0"/>
          </a:xfrm>
          <a:prstGeom prst="line">
            <a:avLst/>
          </a:prstGeom>
          <a:ln w="11430">
            <a:solidFill>
              <a:srgbClr val="008800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0820670" y="1424133"/>
            <a:ext cx="822662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>
                <a:solidFill>
                  <a:srgbClr val="0088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お金の流れ</a:t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10080000" y="1800001"/>
            <a:ext cx="468000" cy="0"/>
          </a:xfrm>
          <a:prstGeom prst="line">
            <a:avLst/>
          </a:prstGeom>
          <a:ln w="11430">
            <a:solidFill>
              <a:srgbClr val="005ACC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0807846" y="1676133"/>
            <a:ext cx="848310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dirty="0">
                <a:solidFill>
                  <a:srgbClr val="005ACC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情報の流れ</a:t>
            </a:r>
          </a:p>
        </p:txBody>
      </p:sp>
      <p:cxnSp>
        <p:nvCxnSpPr>
          <p:cNvPr id="41" name="Connector 40"/>
          <p:cNvCxnSpPr>
            <a:cxnSpLocks/>
          </p:cNvCxnSpPr>
          <p:nvPr/>
        </p:nvCxnSpPr>
        <p:spPr>
          <a:xfrm>
            <a:off x="1368000" y="1817289"/>
            <a:ext cx="0" cy="606929"/>
          </a:xfrm>
          <a:prstGeom prst="line">
            <a:avLst/>
          </a:prstGeom>
          <a:ln w="11430">
            <a:solidFill>
              <a:srgbClr val="D00000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94483" y="2107228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 dirty="0">
                <a:solidFill>
                  <a:srgbClr val="D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部品納入</a:t>
            </a:r>
          </a:p>
        </p:txBody>
      </p:sp>
      <p:cxnSp>
        <p:nvCxnSpPr>
          <p:cNvPr id="43" name="Connector 42"/>
          <p:cNvCxnSpPr>
            <a:cxnSpLocks/>
          </p:cNvCxnSpPr>
          <p:nvPr/>
        </p:nvCxnSpPr>
        <p:spPr>
          <a:xfrm flipV="1">
            <a:off x="1944000" y="1805514"/>
            <a:ext cx="0" cy="596478"/>
          </a:xfrm>
          <a:prstGeom prst="line">
            <a:avLst/>
          </a:prstGeom>
          <a:ln w="11430">
            <a:solidFill>
              <a:srgbClr val="008800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2114483" y="2107228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 dirty="0">
                <a:solidFill>
                  <a:srgbClr val="0088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部品代金</a:t>
            </a:r>
          </a:p>
        </p:txBody>
      </p:sp>
      <p:cxnSp>
        <p:nvCxnSpPr>
          <p:cNvPr id="45" name="Connector 44"/>
          <p:cNvCxnSpPr>
            <a:cxnSpLocks/>
          </p:cNvCxnSpPr>
          <p:nvPr/>
        </p:nvCxnSpPr>
        <p:spPr>
          <a:xfrm flipH="1">
            <a:off x="2776189" y="2861201"/>
            <a:ext cx="350481" cy="0"/>
          </a:xfrm>
          <a:prstGeom prst="line">
            <a:avLst/>
          </a:prstGeom>
          <a:ln w="11430">
            <a:solidFill>
              <a:srgbClr val="D00000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2106017" y="2747871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D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製造委託</a:t>
            </a:r>
          </a:p>
        </p:txBody>
      </p:sp>
      <p:cxnSp>
        <p:nvCxnSpPr>
          <p:cNvPr id="47" name="Connector 46"/>
          <p:cNvCxnSpPr>
            <a:cxnSpLocks/>
          </p:cNvCxnSpPr>
          <p:nvPr/>
        </p:nvCxnSpPr>
        <p:spPr>
          <a:xfrm>
            <a:off x="2794188" y="3149201"/>
            <a:ext cx="350482" cy="0"/>
          </a:xfrm>
          <a:prstGeom prst="line">
            <a:avLst/>
          </a:prstGeom>
          <a:ln w="11430">
            <a:solidFill>
              <a:srgbClr val="D00000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000541" y="3056977"/>
            <a:ext cx="73642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dirty="0">
                <a:solidFill>
                  <a:srgbClr val="D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試作品納品</a:t>
            </a:r>
          </a:p>
        </p:txBody>
      </p:sp>
      <p:cxnSp>
        <p:nvCxnSpPr>
          <p:cNvPr id="49" name="Connector 48"/>
          <p:cNvCxnSpPr>
            <a:cxnSpLocks/>
          </p:cNvCxnSpPr>
          <p:nvPr/>
        </p:nvCxnSpPr>
        <p:spPr>
          <a:xfrm flipH="1">
            <a:off x="2794189" y="3473201"/>
            <a:ext cx="350481" cy="0"/>
          </a:xfrm>
          <a:prstGeom prst="line">
            <a:avLst/>
          </a:prstGeom>
          <a:ln w="11430">
            <a:solidFill>
              <a:srgbClr val="005ACC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106017" y="3355731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 dirty="0">
                <a:solidFill>
                  <a:srgbClr val="005ACC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設計指示</a:t>
            </a:r>
          </a:p>
        </p:txBody>
      </p:sp>
      <p:cxnSp>
        <p:nvCxnSpPr>
          <p:cNvPr id="51" name="Connector 50"/>
          <p:cNvCxnSpPr>
            <a:cxnSpLocks/>
          </p:cNvCxnSpPr>
          <p:nvPr/>
        </p:nvCxnSpPr>
        <p:spPr>
          <a:xfrm>
            <a:off x="2794188" y="3761201"/>
            <a:ext cx="350482" cy="0"/>
          </a:xfrm>
          <a:prstGeom prst="line">
            <a:avLst/>
          </a:prstGeom>
          <a:ln w="11430">
            <a:solidFill>
              <a:srgbClr val="005ACC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106017" y="3650066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005ACC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生産報告</a:t>
            </a:r>
          </a:p>
        </p:txBody>
      </p:sp>
      <p:cxnSp>
        <p:nvCxnSpPr>
          <p:cNvPr id="53" name="Connector 52"/>
          <p:cNvCxnSpPr>
            <a:cxnSpLocks/>
          </p:cNvCxnSpPr>
          <p:nvPr/>
        </p:nvCxnSpPr>
        <p:spPr>
          <a:xfrm flipH="1">
            <a:off x="2768503" y="4049201"/>
            <a:ext cx="376167" cy="0"/>
          </a:xfrm>
          <a:prstGeom prst="line">
            <a:avLst/>
          </a:prstGeom>
          <a:ln w="11430">
            <a:solidFill>
              <a:srgbClr val="008800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106017" y="3938066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0088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製造費用</a:t>
            </a:r>
          </a:p>
        </p:txBody>
      </p:sp>
      <p:cxnSp>
        <p:nvCxnSpPr>
          <p:cNvPr id="55" name="Connector 54"/>
          <p:cNvCxnSpPr>
            <a:cxnSpLocks/>
          </p:cNvCxnSpPr>
          <p:nvPr/>
        </p:nvCxnSpPr>
        <p:spPr>
          <a:xfrm flipH="1">
            <a:off x="3628059" y="2088177"/>
            <a:ext cx="47369" cy="371760"/>
          </a:xfrm>
          <a:prstGeom prst="line">
            <a:avLst/>
          </a:prstGeom>
          <a:ln w="11430">
            <a:solidFill>
              <a:srgbClr val="D00000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016797" y="2137052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 dirty="0">
                <a:solidFill>
                  <a:srgbClr val="D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製品供給</a:t>
            </a:r>
          </a:p>
        </p:txBody>
      </p:sp>
      <p:cxnSp>
        <p:nvCxnSpPr>
          <p:cNvPr id="57" name="Connector 56"/>
          <p:cNvCxnSpPr>
            <a:cxnSpLocks/>
          </p:cNvCxnSpPr>
          <p:nvPr/>
        </p:nvCxnSpPr>
        <p:spPr>
          <a:xfrm flipV="1">
            <a:off x="4294058" y="2052187"/>
            <a:ext cx="0" cy="384577"/>
          </a:xfrm>
          <a:prstGeom prst="line">
            <a:avLst/>
          </a:prstGeom>
          <a:ln w="11430">
            <a:solidFill>
              <a:srgbClr val="008800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691124" y="2100699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 dirty="0">
                <a:solidFill>
                  <a:srgbClr val="0088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流通費用</a:t>
            </a:r>
          </a:p>
        </p:txBody>
      </p:sp>
      <p:cxnSp>
        <p:nvCxnSpPr>
          <p:cNvPr id="59" name="Connector 58"/>
          <p:cNvCxnSpPr>
            <a:cxnSpLocks/>
          </p:cNvCxnSpPr>
          <p:nvPr/>
        </p:nvCxnSpPr>
        <p:spPr>
          <a:xfrm>
            <a:off x="5081486" y="2103162"/>
            <a:ext cx="37431" cy="344560"/>
          </a:xfrm>
          <a:prstGeom prst="line">
            <a:avLst/>
          </a:prstGeom>
          <a:ln w="11430">
            <a:solidFill>
              <a:srgbClr val="005ACC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4441512" y="2098453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 dirty="0">
                <a:solidFill>
                  <a:srgbClr val="005ACC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市場情報</a:t>
            </a:r>
          </a:p>
        </p:txBody>
      </p:sp>
      <p:cxnSp>
        <p:nvCxnSpPr>
          <p:cNvPr id="61" name="Connector 60"/>
          <p:cNvCxnSpPr>
            <a:cxnSpLocks/>
          </p:cNvCxnSpPr>
          <p:nvPr/>
        </p:nvCxnSpPr>
        <p:spPr>
          <a:xfrm flipH="1" flipV="1">
            <a:off x="5617613" y="2052187"/>
            <a:ext cx="69975" cy="368535"/>
          </a:xfrm>
          <a:prstGeom prst="line">
            <a:avLst/>
          </a:prstGeom>
          <a:ln w="11430">
            <a:solidFill>
              <a:srgbClr val="D00000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678482" y="2169804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 dirty="0">
                <a:solidFill>
                  <a:srgbClr val="D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販促活動</a:t>
            </a:r>
          </a:p>
        </p:txBody>
      </p:sp>
      <p:cxnSp>
        <p:nvCxnSpPr>
          <p:cNvPr id="63" name="Connector 62"/>
          <p:cNvCxnSpPr>
            <a:cxnSpLocks/>
          </p:cNvCxnSpPr>
          <p:nvPr/>
        </p:nvCxnSpPr>
        <p:spPr>
          <a:xfrm flipV="1">
            <a:off x="6834616" y="2066105"/>
            <a:ext cx="128192" cy="357433"/>
          </a:xfrm>
          <a:prstGeom prst="line">
            <a:avLst/>
          </a:prstGeom>
          <a:ln w="11430">
            <a:solidFill>
              <a:srgbClr val="D00000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6264000" y="2096512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 dirty="0">
                <a:solidFill>
                  <a:srgbClr val="D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広告出稿</a:t>
            </a:r>
          </a:p>
        </p:txBody>
      </p:sp>
      <p:cxnSp>
        <p:nvCxnSpPr>
          <p:cNvPr id="65" name="Connector 64"/>
          <p:cNvCxnSpPr>
            <a:cxnSpLocks/>
          </p:cNvCxnSpPr>
          <p:nvPr/>
        </p:nvCxnSpPr>
        <p:spPr>
          <a:xfrm flipV="1">
            <a:off x="7134434" y="2052001"/>
            <a:ext cx="112035" cy="379933"/>
          </a:xfrm>
          <a:prstGeom prst="line">
            <a:avLst/>
          </a:prstGeom>
          <a:ln w="11430">
            <a:solidFill>
              <a:srgbClr val="008800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7251544" y="2148537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 dirty="0">
                <a:solidFill>
                  <a:srgbClr val="0088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広告費用</a:t>
            </a:r>
          </a:p>
        </p:txBody>
      </p:sp>
      <p:cxnSp>
        <p:nvCxnSpPr>
          <p:cNvPr id="67" name="Connector 66"/>
          <p:cNvCxnSpPr>
            <a:cxnSpLocks/>
          </p:cNvCxnSpPr>
          <p:nvPr/>
        </p:nvCxnSpPr>
        <p:spPr>
          <a:xfrm flipH="1" flipV="1">
            <a:off x="8818355" y="2090694"/>
            <a:ext cx="203940" cy="339643"/>
          </a:xfrm>
          <a:prstGeom prst="line">
            <a:avLst/>
          </a:prstGeom>
          <a:ln w="11430">
            <a:solidFill>
              <a:srgbClr val="005ACC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8920112" y="2103753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 dirty="0">
                <a:solidFill>
                  <a:srgbClr val="005ACC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情報収集</a:t>
            </a:r>
          </a:p>
        </p:txBody>
      </p:sp>
      <p:cxnSp>
        <p:nvCxnSpPr>
          <p:cNvPr id="69" name="Connector 68"/>
          <p:cNvCxnSpPr/>
          <p:nvPr/>
        </p:nvCxnSpPr>
        <p:spPr>
          <a:xfrm>
            <a:off x="7524000" y="3234919"/>
            <a:ext cx="828000" cy="0"/>
          </a:xfrm>
          <a:prstGeom prst="line">
            <a:avLst/>
          </a:prstGeom>
          <a:ln w="11430">
            <a:solidFill>
              <a:srgbClr val="D00000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7622484" y="3036919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D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製品提供</a:t>
            </a:r>
          </a:p>
        </p:txBody>
      </p:sp>
      <p:cxnSp>
        <p:nvCxnSpPr>
          <p:cNvPr id="71" name="Connector 70"/>
          <p:cNvCxnSpPr/>
          <p:nvPr/>
        </p:nvCxnSpPr>
        <p:spPr>
          <a:xfrm flipH="1">
            <a:off x="7524000" y="3486919"/>
            <a:ext cx="828000" cy="0"/>
          </a:xfrm>
          <a:prstGeom prst="line">
            <a:avLst/>
          </a:prstGeom>
          <a:ln w="11430">
            <a:solidFill>
              <a:srgbClr val="005ACC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7578402" y="3504919"/>
            <a:ext cx="683200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005ACC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フィードバック</a:t>
            </a:r>
          </a:p>
        </p:txBody>
      </p:sp>
      <p:cxnSp>
        <p:nvCxnSpPr>
          <p:cNvPr id="73" name="Connector 72"/>
          <p:cNvCxnSpPr/>
          <p:nvPr/>
        </p:nvCxnSpPr>
        <p:spPr>
          <a:xfrm flipH="1">
            <a:off x="7524000" y="3774919"/>
            <a:ext cx="828000" cy="0"/>
          </a:xfrm>
          <a:prstGeom prst="line">
            <a:avLst/>
          </a:prstGeom>
          <a:ln w="11430">
            <a:solidFill>
              <a:srgbClr val="008800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7622484" y="3792919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0088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購入代金</a:t>
            </a:r>
          </a:p>
        </p:txBody>
      </p:sp>
      <p:cxnSp>
        <p:nvCxnSpPr>
          <p:cNvPr id="75" name="Connector 74"/>
          <p:cNvCxnSpPr>
            <a:cxnSpLocks/>
            <a:stCxn id="27" idx="2"/>
            <a:endCxn id="26" idx="6"/>
          </p:cNvCxnSpPr>
          <p:nvPr/>
        </p:nvCxnSpPr>
        <p:spPr>
          <a:xfrm flipH="1">
            <a:off x="9936000" y="3456000"/>
            <a:ext cx="360000" cy="0"/>
          </a:xfrm>
          <a:prstGeom prst="line">
            <a:avLst/>
          </a:prstGeom>
          <a:ln w="11430">
            <a:solidFill>
              <a:srgbClr val="008800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9782482" y="2940899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0088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購入資金</a:t>
            </a:r>
          </a:p>
        </p:txBody>
      </p:sp>
      <p:cxnSp>
        <p:nvCxnSpPr>
          <p:cNvPr id="77" name="Connector 76"/>
          <p:cNvCxnSpPr>
            <a:cxnSpLocks/>
          </p:cNvCxnSpPr>
          <p:nvPr/>
        </p:nvCxnSpPr>
        <p:spPr>
          <a:xfrm flipH="1">
            <a:off x="7542000" y="5807382"/>
            <a:ext cx="810000" cy="451714"/>
          </a:xfrm>
          <a:prstGeom prst="line">
            <a:avLst/>
          </a:prstGeom>
          <a:ln w="11430">
            <a:solidFill>
              <a:srgbClr val="005ACC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8127000" y="5906561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 dirty="0">
                <a:solidFill>
                  <a:srgbClr val="005ACC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利用意向</a:t>
            </a:r>
          </a:p>
        </p:txBody>
      </p:sp>
      <p:cxnSp>
        <p:nvCxnSpPr>
          <p:cNvPr id="79" name="Connector 78"/>
          <p:cNvCxnSpPr>
            <a:cxnSpLocks/>
          </p:cNvCxnSpPr>
          <p:nvPr/>
        </p:nvCxnSpPr>
        <p:spPr>
          <a:xfrm flipV="1">
            <a:off x="6137424" y="4304989"/>
            <a:ext cx="167810" cy="311935"/>
          </a:xfrm>
          <a:prstGeom prst="line">
            <a:avLst/>
          </a:prstGeom>
          <a:ln w="11430">
            <a:solidFill>
              <a:srgbClr val="D00000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5428819" y="4376091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 dirty="0">
                <a:solidFill>
                  <a:srgbClr val="D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知見提供</a:t>
            </a:r>
          </a:p>
        </p:txBody>
      </p:sp>
      <p:cxnSp>
        <p:nvCxnSpPr>
          <p:cNvPr id="81" name="Connector 80"/>
          <p:cNvCxnSpPr>
            <a:cxnSpLocks/>
          </p:cNvCxnSpPr>
          <p:nvPr/>
        </p:nvCxnSpPr>
        <p:spPr>
          <a:xfrm flipH="1">
            <a:off x="6333480" y="4330390"/>
            <a:ext cx="146520" cy="286534"/>
          </a:xfrm>
          <a:prstGeom prst="line">
            <a:avLst/>
          </a:prstGeom>
          <a:ln w="11430">
            <a:solidFill>
              <a:srgbClr val="005ACC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6475821" y="4363480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 dirty="0">
                <a:solidFill>
                  <a:srgbClr val="005ACC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情報共有</a:t>
            </a:r>
          </a:p>
        </p:txBody>
      </p:sp>
      <p:cxnSp>
        <p:nvCxnSpPr>
          <p:cNvPr id="83" name="Connector 82"/>
          <p:cNvCxnSpPr>
            <a:cxnSpLocks/>
          </p:cNvCxnSpPr>
          <p:nvPr/>
        </p:nvCxnSpPr>
        <p:spPr>
          <a:xfrm>
            <a:off x="7622484" y="4971148"/>
            <a:ext cx="639118" cy="0"/>
          </a:xfrm>
          <a:prstGeom prst="line">
            <a:avLst/>
          </a:prstGeom>
          <a:ln w="11430">
            <a:solidFill>
              <a:srgbClr val="D00000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7660486" y="4566151"/>
            <a:ext cx="50206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 dirty="0">
                <a:solidFill>
                  <a:srgbClr val="D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サービス
提供</a:t>
            </a:r>
          </a:p>
        </p:txBody>
      </p:sp>
      <p:cxnSp>
        <p:nvCxnSpPr>
          <p:cNvPr id="85" name="Connector 84"/>
          <p:cNvCxnSpPr>
            <a:cxnSpLocks/>
          </p:cNvCxnSpPr>
          <p:nvPr/>
        </p:nvCxnSpPr>
        <p:spPr>
          <a:xfrm flipH="1">
            <a:off x="7660486" y="5331813"/>
            <a:ext cx="601116" cy="0"/>
          </a:xfrm>
          <a:prstGeom prst="line">
            <a:avLst/>
          </a:prstGeom>
          <a:ln w="11430">
            <a:solidFill>
              <a:srgbClr val="008800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7695147" y="5468828"/>
            <a:ext cx="498855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 dirty="0">
                <a:solidFill>
                  <a:srgbClr val="0088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コンサル
費用</a:t>
            </a:r>
          </a:p>
        </p:txBody>
      </p:sp>
      <p:cxnSp>
        <p:nvCxnSpPr>
          <p:cNvPr id="87" name="Connector 86"/>
          <p:cNvCxnSpPr>
            <a:cxnSpLocks/>
          </p:cNvCxnSpPr>
          <p:nvPr/>
        </p:nvCxnSpPr>
        <p:spPr>
          <a:xfrm flipH="1">
            <a:off x="4383229" y="2954521"/>
            <a:ext cx="332771" cy="0"/>
          </a:xfrm>
          <a:prstGeom prst="line">
            <a:avLst/>
          </a:prstGeom>
          <a:ln w="11430">
            <a:solidFill>
              <a:srgbClr val="005ACC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4250282" y="2617686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 dirty="0">
                <a:solidFill>
                  <a:srgbClr val="005ACC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開発報告</a:t>
            </a:r>
          </a:p>
        </p:txBody>
      </p:sp>
      <p:cxnSp>
        <p:nvCxnSpPr>
          <p:cNvPr id="89" name="Connector 88"/>
          <p:cNvCxnSpPr>
            <a:cxnSpLocks/>
          </p:cNvCxnSpPr>
          <p:nvPr/>
        </p:nvCxnSpPr>
        <p:spPr>
          <a:xfrm flipV="1">
            <a:off x="4385733" y="3644731"/>
            <a:ext cx="371091" cy="5335"/>
          </a:xfrm>
          <a:prstGeom prst="line">
            <a:avLst/>
          </a:prstGeom>
          <a:ln w="11430">
            <a:solidFill>
              <a:srgbClr val="D00000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4268149" y="3755331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 dirty="0">
                <a:solidFill>
                  <a:srgbClr val="D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開発指示</a:t>
            </a:r>
          </a:p>
        </p:txBody>
      </p:sp>
      <p:cxnSp>
        <p:nvCxnSpPr>
          <p:cNvPr id="91" name="Connector 90"/>
          <p:cNvCxnSpPr>
            <a:cxnSpLocks/>
          </p:cNvCxnSpPr>
          <p:nvPr/>
        </p:nvCxnSpPr>
        <p:spPr>
          <a:xfrm>
            <a:off x="5837286" y="2954521"/>
            <a:ext cx="386450" cy="0"/>
          </a:xfrm>
          <a:prstGeom prst="line">
            <a:avLst/>
          </a:prstGeom>
          <a:ln w="11430">
            <a:solidFill>
              <a:srgbClr val="D00000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5726282" y="2617686"/>
            <a:ext cx="59503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 dirty="0">
                <a:solidFill>
                  <a:srgbClr val="D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要件共有</a:t>
            </a:r>
          </a:p>
        </p:txBody>
      </p:sp>
      <p:cxnSp>
        <p:nvCxnSpPr>
          <p:cNvPr id="93" name="Connector 92"/>
          <p:cNvCxnSpPr>
            <a:cxnSpLocks/>
          </p:cNvCxnSpPr>
          <p:nvPr/>
        </p:nvCxnSpPr>
        <p:spPr>
          <a:xfrm flipH="1">
            <a:off x="5837286" y="3644731"/>
            <a:ext cx="369516" cy="5335"/>
          </a:xfrm>
          <a:prstGeom prst="line">
            <a:avLst/>
          </a:prstGeom>
          <a:ln w="11430">
            <a:solidFill>
              <a:srgbClr val="005ACC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5724913" y="3755331"/>
            <a:ext cx="633507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005ACC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市場ニーズ</a:t>
            </a:r>
          </a:p>
        </p:txBody>
      </p:sp>
      <p:sp>
        <p:nvSpPr>
          <p:cNvPr id="157" name="Rectangle 2">
            <a:extLst>
              <a:ext uri="{FF2B5EF4-FFF2-40B4-BE49-F238E27FC236}">
                <a16:creationId xmlns:a16="http://schemas.microsoft.com/office/drawing/2014/main" id="{3375CE99-4802-88E7-05DA-2182D8EF1401}"/>
              </a:ext>
            </a:extLst>
          </p:cNvPr>
          <p:cNvSpPr/>
          <p:nvPr/>
        </p:nvSpPr>
        <p:spPr>
          <a:xfrm>
            <a:off x="0" y="-7313"/>
            <a:ext cx="12188952" cy="914400"/>
          </a:xfrm>
          <a:prstGeom prst="rect">
            <a:avLst/>
          </a:prstGeom>
          <a:solidFill>
            <a:srgbClr val="5C4000"/>
          </a:solidFill>
          <a:ln w="6350">
            <a:solidFill>
              <a:srgbClr val="5C4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 dirty="0">
                <a:solidFill>
                  <a:srgbClr val="FFFFFF"/>
                </a:solidFill>
                <a:latin typeface="Meiryo"/>
              </a:rPr>
              <a:t>④ 関係性ネットワーク型ステークホルダーマップ</a:t>
            </a:r>
          </a:p>
        </p:txBody>
      </p:sp>
      <p:sp>
        <p:nvSpPr>
          <p:cNvPr id="158" name="TextBox 3">
            <a:extLst>
              <a:ext uri="{FF2B5EF4-FFF2-40B4-BE49-F238E27FC236}">
                <a16:creationId xmlns:a16="http://schemas.microsoft.com/office/drawing/2014/main" id="{AB1A4BB3-B99F-1598-B985-A5E712AB3F90}"/>
              </a:ext>
            </a:extLst>
          </p:cNvPr>
          <p:cNvSpPr txBox="1"/>
          <p:nvPr/>
        </p:nvSpPr>
        <p:spPr>
          <a:xfrm>
            <a:off x="365760" y="651055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 dirty="0">
                <a:solidFill>
                  <a:srgbClr val="F9E79F"/>
                </a:solidFill>
                <a:latin typeface="Meiryo"/>
              </a:rPr>
              <a:t>ノードと線でつなぐネットワーク図形式。線の太さ・色・実線/点線で関係の強さや種類を表現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103</Words>
  <Application>Microsoft Office PowerPoint</Application>
  <PresentationFormat>ユーザー設定</PresentationFormat>
  <Paragraphs>75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Meiryo</vt:lpstr>
      <vt:lpstr>游ゴシック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5</cp:revision>
  <dcterms:created xsi:type="dcterms:W3CDTF">2013-01-27T09:14:16Z</dcterms:created>
  <dcterms:modified xsi:type="dcterms:W3CDTF">2026-08-02T00:11:45Z</dcterms:modified>
  <cp:category/>
</cp:coreProperties>
</file>