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466" y="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A791B4-1A50-4305-95F0-FC24094DFBB5}" type="datetimeFigureOut">
              <a:rPr kumimoji="1" lang="ja-JP" altLang="en-US" smtClean="0"/>
              <a:t>2026/8/2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FB2A-F060-431F-A1EC-106D1E2D2D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3855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FB2A-F060-431F-A1EC-106D1E2D2D35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830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305" y="0"/>
            <a:ext cx="12188952" cy="6858000"/>
          </a:xfrm>
          <a:prstGeom prst="rect">
            <a:avLst/>
          </a:prstGeom>
          <a:solidFill>
            <a:srgbClr val="D5F5E3"/>
          </a:solidFill>
          <a:ln w="6350">
            <a:solidFill>
              <a:srgbClr val="D5F5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7418" y="0"/>
            <a:ext cx="12188952" cy="914400"/>
          </a:xfrm>
          <a:prstGeom prst="rect">
            <a:avLst/>
          </a:prstGeom>
          <a:solidFill>
            <a:srgbClr val="1E8449"/>
          </a:solidFill>
          <a:ln w="6350">
            <a:solidFill>
              <a:srgbClr val="1E84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Meiryo"/>
              </a:rPr>
              <a:t>② 同心円型ステークホルダーマップ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109728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 dirty="0">
                <a:solidFill>
                  <a:srgbClr val="A9DFBF"/>
                </a:solidFill>
                <a:latin typeface="Meiryo"/>
              </a:rPr>
              <a:t>中心に近いほど重要度・関係性が高い。主要・間接・外部関係者の層ごとに整理</a:t>
            </a:r>
          </a:p>
        </p:txBody>
      </p:sp>
      <p:sp>
        <p:nvSpPr>
          <p:cNvPr id="5" name="Oval 4"/>
          <p:cNvSpPr/>
          <p:nvPr/>
        </p:nvSpPr>
        <p:spPr>
          <a:xfrm>
            <a:off x="2020385" y="1049866"/>
            <a:ext cx="5494868" cy="5489448"/>
          </a:xfrm>
          <a:prstGeom prst="ellipse">
            <a:avLst/>
          </a:prstGeom>
          <a:solidFill>
            <a:srgbClr val="A9DFBF"/>
          </a:solidFill>
          <a:ln>
            <a:solidFill>
              <a:srgbClr val="D5F5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2716173" y="1731108"/>
            <a:ext cx="4085928" cy="4081897"/>
          </a:xfrm>
          <a:prstGeom prst="ellipse">
            <a:avLst/>
          </a:prstGeom>
          <a:solidFill>
            <a:srgbClr val="27AE60"/>
          </a:solidFill>
          <a:ln>
            <a:solidFill>
              <a:srgbClr val="D5F5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3420427" y="2395414"/>
            <a:ext cx="2676987" cy="2674347"/>
          </a:xfrm>
          <a:prstGeom prst="ellipse">
            <a:avLst/>
          </a:prstGeom>
          <a:solidFill>
            <a:srgbClr val="1E8449"/>
          </a:solidFill>
          <a:ln>
            <a:solidFill>
              <a:srgbClr val="D5F5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4124896" y="3059723"/>
            <a:ext cx="1268047" cy="1266796"/>
          </a:xfrm>
          <a:prstGeom prst="ellipse">
            <a:avLst/>
          </a:prstGeom>
          <a:solidFill>
            <a:srgbClr val="1A5C38"/>
          </a:solidFill>
          <a:ln>
            <a:solidFill>
              <a:srgbClr val="D5F5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146301" y="3298739"/>
            <a:ext cx="126804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プロジェクト</a:t>
            </a:r>
            <a:r>
              <a:rPr lang="ja-JP" altLang="en-US" sz="1200" b="1" i="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</a:t>
            </a:r>
            <a:endParaRPr sz="1200" b="1" i="0" dirty="0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887726" y="1430326"/>
            <a:ext cx="432000" cy="432000"/>
          </a:xfrm>
          <a:prstGeom prst="ellipse">
            <a:avLst/>
          </a:prstGeom>
          <a:solidFill>
            <a:srgbClr val="1A5C38"/>
          </a:solidFill>
          <a:ln>
            <a:solidFill>
              <a:srgbClr val="1A5C3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1" name="TextBox 10"/>
          <p:cNvSpPr txBox="1"/>
          <p:nvPr/>
        </p:nvSpPr>
        <p:spPr>
          <a:xfrm>
            <a:off x="8370986" y="1464737"/>
            <a:ext cx="25128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 dirty="0">
                <a:solidFill>
                  <a:srgbClr val="1A4A28"/>
                </a:solidFill>
                <a:latin typeface="Meiryo"/>
              </a:rPr>
              <a:t>中核</a:t>
            </a:r>
            <a:endParaRPr lang="en-US" sz="1200" b="0" i="0" dirty="0">
              <a:solidFill>
                <a:srgbClr val="1A4A28"/>
              </a:solidFill>
              <a:latin typeface="Meiryo"/>
            </a:endParaRPr>
          </a:p>
          <a:p>
            <a:pPr algn="l"/>
            <a:r>
              <a:rPr sz="1200" b="0" i="0" dirty="0">
                <a:solidFill>
                  <a:srgbClr val="1A4A28"/>
                </a:solidFill>
                <a:latin typeface="Meiryo"/>
              </a:rPr>
              <a:t>プロジェクト責任者・意思決定者</a:t>
            </a:r>
          </a:p>
        </p:txBody>
      </p:sp>
      <p:sp>
        <p:nvSpPr>
          <p:cNvPr id="12" name="Oval 11"/>
          <p:cNvSpPr/>
          <p:nvPr/>
        </p:nvSpPr>
        <p:spPr>
          <a:xfrm>
            <a:off x="7887726" y="2344726"/>
            <a:ext cx="432000" cy="432000"/>
          </a:xfrm>
          <a:prstGeom prst="ellipse">
            <a:avLst/>
          </a:prstGeom>
          <a:solidFill>
            <a:srgbClr val="1E8449"/>
          </a:solidFill>
          <a:ln>
            <a:solidFill>
              <a:srgbClr val="1E84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3" name="TextBox 12"/>
          <p:cNvSpPr txBox="1"/>
          <p:nvPr/>
        </p:nvSpPr>
        <p:spPr>
          <a:xfrm>
            <a:off x="8370986" y="2379137"/>
            <a:ext cx="25128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 dirty="0">
                <a:solidFill>
                  <a:srgbClr val="1A4A28"/>
                </a:solidFill>
                <a:latin typeface="Meiryo"/>
              </a:rPr>
              <a:t>第1層</a:t>
            </a:r>
            <a:endParaRPr lang="en-US" sz="1200" b="0" i="0" dirty="0">
              <a:solidFill>
                <a:srgbClr val="1A4A28"/>
              </a:solidFill>
              <a:latin typeface="Meiryo"/>
            </a:endParaRPr>
          </a:p>
          <a:p>
            <a:pPr algn="l"/>
            <a:r>
              <a:rPr sz="1200" b="0" i="0" dirty="0">
                <a:solidFill>
                  <a:srgbClr val="1A4A28"/>
                </a:solidFill>
                <a:latin typeface="Meiryo"/>
              </a:rPr>
              <a:t>経営層・直接チーム</a:t>
            </a:r>
          </a:p>
        </p:txBody>
      </p:sp>
      <p:sp>
        <p:nvSpPr>
          <p:cNvPr id="14" name="Oval 13"/>
          <p:cNvSpPr/>
          <p:nvPr/>
        </p:nvSpPr>
        <p:spPr>
          <a:xfrm>
            <a:off x="7887726" y="3259126"/>
            <a:ext cx="432000" cy="432000"/>
          </a:xfrm>
          <a:prstGeom prst="ellipse">
            <a:avLst/>
          </a:prstGeom>
          <a:solidFill>
            <a:srgbClr val="27AE60"/>
          </a:solidFill>
          <a:ln>
            <a:solidFill>
              <a:srgbClr val="27AE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5" name="TextBox 14"/>
          <p:cNvSpPr txBox="1"/>
          <p:nvPr/>
        </p:nvSpPr>
        <p:spPr>
          <a:xfrm>
            <a:off x="8370986" y="3293537"/>
            <a:ext cx="25128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 dirty="0">
                <a:solidFill>
                  <a:srgbClr val="1A4A28"/>
                </a:solidFill>
                <a:latin typeface="Meiryo"/>
              </a:rPr>
              <a:t>第2層</a:t>
            </a:r>
            <a:endParaRPr lang="en-US" sz="1200" b="0" i="0" dirty="0">
              <a:solidFill>
                <a:srgbClr val="1A4A28"/>
              </a:solidFill>
              <a:latin typeface="Meiryo"/>
            </a:endParaRPr>
          </a:p>
          <a:p>
            <a:pPr algn="l"/>
            <a:r>
              <a:rPr sz="1200" b="0" i="0" dirty="0">
                <a:solidFill>
                  <a:srgbClr val="1A4A28"/>
                </a:solidFill>
                <a:latin typeface="Meiryo"/>
              </a:rPr>
              <a:t>関連部署・顧客・協力会社</a:t>
            </a:r>
          </a:p>
        </p:txBody>
      </p:sp>
      <p:sp>
        <p:nvSpPr>
          <p:cNvPr id="16" name="Oval 15"/>
          <p:cNvSpPr/>
          <p:nvPr/>
        </p:nvSpPr>
        <p:spPr>
          <a:xfrm>
            <a:off x="7887726" y="4173526"/>
            <a:ext cx="432000" cy="432000"/>
          </a:xfrm>
          <a:prstGeom prst="ellipse">
            <a:avLst/>
          </a:prstGeom>
          <a:solidFill>
            <a:srgbClr val="A9DFBF"/>
          </a:solidFill>
          <a:ln>
            <a:solidFill>
              <a:srgbClr val="A9DFB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/>
          </a:p>
        </p:txBody>
      </p:sp>
      <p:sp>
        <p:nvSpPr>
          <p:cNvPr id="17" name="TextBox 16"/>
          <p:cNvSpPr txBox="1"/>
          <p:nvPr/>
        </p:nvSpPr>
        <p:spPr>
          <a:xfrm>
            <a:off x="8370986" y="4207937"/>
            <a:ext cx="25128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 dirty="0">
                <a:solidFill>
                  <a:srgbClr val="1A4A28"/>
                </a:solidFill>
                <a:latin typeface="Meiryo"/>
              </a:rPr>
              <a:t>第3層</a:t>
            </a:r>
            <a:endParaRPr lang="en-US" sz="1200" b="0" i="0" dirty="0">
              <a:solidFill>
                <a:srgbClr val="1A4A28"/>
              </a:solidFill>
              <a:latin typeface="Meiryo"/>
            </a:endParaRPr>
          </a:p>
          <a:p>
            <a:pPr algn="l"/>
            <a:r>
              <a:rPr sz="1200" b="0" i="0" dirty="0">
                <a:solidFill>
                  <a:srgbClr val="1A4A28"/>
                </a:solidFill>
                <a:latin typeface="Meiryo"/>
              </a:rPr>
              <a:t>外部関係者・規制機関・メディア</a:t>
            </a:r>
          </a:p>
        </p:txBody>
      </p:sp>
      <p:sp>
        <p:nvSpPr>
          <p:cNvPr id="18" name="Oval 17"/>
          <p:cNvSpPr/>
          <p:nvPr/>
        </p:nvSpPr>
        <p:spPr>
          <a:xfrm>
            <a:off x="5176626" y="2556569"/>
            <a:ext cx="986258" cy="42226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名前</a:t>
            </a:r>
            <a:endParaRPr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2585233" y="2360480"/>
            <a:ext cx="986258" cy="42226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名前</a:t>
            </a:r>
            <a:endParaRPr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5490536" y="5673330"/>
            <a:ext cx="986258" cy="42226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名前</a:t>
            </a:r>
            <a:endParaRPr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3631767" y="3904254"/>
            <a:ext cx="986258" cy="42226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名前</a:t>
            </a:r>
            <a:endParaRPr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Rectangle 21"/>
          <p:cNvSpPr/>
          <p:nvPr/>
        </p:nvSpPr>
        <p:spPr>
          <a:xfrm flipV="1">
            <a:off x="0" y="6857999"/>
            <a:ext cx="12188952" cy="45719"/>
          </a:xfrm>
          <a:prstGeom prst="rect">
            <a:avLst/>
          </a:prstGeom>
          <a:solidFill>
            <a:srgbClr val="D5F5E3"/>
          </a:solidFill>
          <a:ln w="6350">
            <a:solidFill>
              <a:srgbClr val="D5F5E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88706" y="6579485"/>
            <a:ext cx="467021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 dirty="0">
                <a:solidFill>
                  <a:srgbClr val="1E8449"/>
                </a:solidFill>
                <a:latin typeface="Meiryo"/>
              </a:rPr>
              <a:t>※ 各層にステークホルダー名を配置してください。中心に近いほど重要度が高い</a:t>
            </a:r>
          </a:p>
        </p:txBody>
      </p:sp>
      <p:sp>
        <p:nvSpPr>
          <p:cNvPr id="24" name="Oval 19">
            <a:extLst>
              <a:ext uri="{FF2B5EF4-FFF2-40B4-BE49-F238E27FC236}">
                <a16:creationId xmlns:a16="http://schemas.microsoft.com/office/drawing/2014/main" id="{20B2D56E-9D20-F411-7615-5B9BA1C2D145}"/>
              </a:ext>
            </a:extLst>
          </p:cNvPr>
          <p:cNvSpPr/>
          <p:nvPr/>
        </p:nvSpPr>
        <p:spPr>
          <a:xfrm>
            <a:off x="2434169" y="4893562"/>
            <a:ext cx="986258" cy="42226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名前</a:t>
            </a:r>
            <a:endParaRPr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5" name="Oval 17">
            <a:extLst>
              <a:ext uri="{FF2B5EF4-FFF2-40B4-BE49-F238E27FC236}">
                <a16:creationId xmlns:a16="http://schemas.microsoft.com/office/drawing/2014/main" id="{1F655E3B-A0D2-37D3-0E20-F8BABFF7B879}"/>
              </a:ext>
            </a:extLst>
          </p:cNvPr>
          <p:cNvSpPr/>
          <p:nvPr/>
        </p:nvSpPr>
        <p:spPr>
          <a:xfrm>
            <a:off x="6068601" y="3660076"/>
            <a:ext cx="986258" cy="42226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名前</a:t>
            </a:r>
            <a:endParaRPr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50</Words>
  <Application>Microsoft Office PowerPoint</Application>
  <PresentationFormat>ユーザー設定</PresentationFormat>
  <Paragraphs>19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Meiryo</vt:lpstr>
      <vt:lpstr>游ゴシック</vt:lpstr>
      <vt:lpstr>Arial</vt:lpstr>
      <vt:lpstr>Calibri</vt:lpstr>
      <vt:lpstr>Office Theme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隆弘 野邊</cp:lastModifiedBy>
  <cp:revision>2</cp:revision>
  <dcterms:created xsi:type="dcterms:W3CDTF">2013-01-27T09:14:16Z</dcterms:created>
  <dcterms:modified xsi:type="dcterms:W3CDTF">2026-08-01T22:29:21Z</dcterms:modified>
  <cp:category/>
</cp:coreProperties>
</file>