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23" autoAdjust="0"/>
  </p:normalViewPr>
  <p:slideViewPr>
    <p:cSldViewPr snapToGrid="0" snapToObjects="1">
      <p:cViewPr varScale="1">
        <p:scale>
          <a:sx n="95" d="100"/>
          <a:sy n="95" d="100"/>
        </p:scale>
        <p:origin x="82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18A1B-F42B-4780-80F7-30BB989DE3CF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4BFC-C9CA-431E-A067-28F22E881B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53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44BFC-C9CA-431E-A067-28F22E881BE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16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D6E4F0"/>
          </a:solidFill>
          <a:ln w="6350">
            <a:solidFill>
              <a:srgbClr val="D6E4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b="1">
                <a:solidFill>
                  <a:srgbClr val="FFFFFF"/>
                </a:solidFill>
                <a:latin typeface="Meiryo"/>
              </a:rPr>
              <a:t>① 影響力・関心度マトリクス型ステークホルダーマップ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AED6F1"/>
                </a:solidFill>
                <a:latin typeface="Meiryo"/>
              </a:rPr>
              <a:t>縦軸「影響力」× 横軸「関心度」の4象限。各象限ごとに対応方針を整理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9460" y="3655870"/>
            <a:ext cx="1326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関心度（低）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08982" y="3681272"/>
            <a:ext cx="13550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関心度（高）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987936" y="1235630"/>
            <a:ext cx="5029200" cy="2468880"/>
          </a:xfrm>
          <a:prstGeom prst="rect">
            <a:avLst/>
          </a:prstGeom>
          <a:solidFill>
            <a:srgbClr val="1F4E79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"/>
              </a:rPr>
              <a:t>密に連携が必要</a:t>
            </a:r>
            <a:r>
              <a:rPr lang="en-US" sz="1100" b="1" dirty="0">
                <a:solidFill>
                  <a:srgbClr val="FFFFFF"/>
                </a:solidFill>
                <a:latin typeface="Meiryo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eiryo"/>
              </a:rPr>
              <a:t>(Keep Satisfied)</a:t>
            </a:r>
          </a:p>
        </p:txBody>
      </p:sp>
      <p:sp>
        <p:nvSpPr>
          <p:cNvPr id="9" name="Oval 8"/>
          <p:cNvSpPr/>
          <p:nvPr/>
        </p:nvSpPr>
        <p:spPr>
          <a:xfrm>
            <a:off x="2528299" y="1687861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1F4E79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0" name="Oval 9"/>
          <p:cNvSpPr/>
          <p:nvPr/>
        </p:nvSpPr>
        <p:spPr>
          <a:xfrm>
            <a:off x="4527048" y="2758106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1F4E79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63440" y="1235630"/>
            <a:ext cx="5029200" cy="2468880"/>
          </a:xfrm>
          <a:prstGeom prst="rect">
            <a:avLst/>
          </a:prstGeom>
          <a:solidFill>
            <a:srgbClr val="F39C12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"/>
              </a:rPr>
              <a:t>最重要ステークホルダー</a:t>
            </a:r>
            <a:r>
              <a:rPr lang="en-US" sz="1100" b="1" dirty="0">
                <a:solidFill>
                  <a:srgbClr val="FFFFFF"/>
                </a:solidFill>
                <a:latin typeface="Meiryo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eiryo"/>
              </a:rPr>
              <a:t>(Manage Closely)</a:t>
            </a:r>
          </a:p>
        </p:txBody>
      </p:sp>
      <p:sp>
        <p:nvSpPr>
          <p:cNvPr id="12" name="Oval 11"/>
          <p:cNvSpPr/>
          <p:nvPr/>
        </p:nvSpPr>
        <p:spPr>
          <a:xfrm>
            <a:off x="7465401" y="2835836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F39C1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F39C1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F39C1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3" name="Oval 12"/>
          <p:cNvSpPr/>
          <p:nvPr/>
        </p:nvSpPr>
        <p:spPr>
          <a:xfrm>
            <a:off x="9156896" y="1945792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F39C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F39C1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F39C1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F39C1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7936" y="3931421"/>
            <a:ext cx="5029200" cy="2203704"/>
          </a:xfrm>
          <a:prstGeom prst="rect">
            <a:avLst/>
          </a:prstGeom>
          <a:solidFill>
            <a:srgbClr val="EAECEE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100" b="1" dirty="0">
                <a:solidFill>
                  <a:srgbClr val="2C3E50"/>
                </a:solidFill>
                <a:latin typeface="Meiryo"/>
              </a:rPr>
              <a:t>最小限の情報共有でOK</a:t>
            </a:r>
            <a:r>
              <a:rPr lang="en-US" sz="1100" b="1" dirty="0">
                <a:solidFill>
                  <a:srgbClr val="2C3E50"/>
                </a:solidFill>
                <a:latin typeface="Meiryo"/>
              </a:rPr>
              <a:t> </a:t>
            </a:r>
            <a:r>
              <a:rPr sz="1100" b="1" dirty="0">
                <a:solidFill>
                  <a:srgbClr val="2C3E50"/>
                </a:solidFill>
                <a:latin typeface="Meiryo"/>
              </a:rPr>
              <a:t>(Monitor)</a:t>
            </a:r>
          </a:p>
        </p:txBody>
      </p:sp>
      <p:sp>
        <p:nvSpPr>
          <p:cNvPr id="15" name="Oval 14"/>
          <p:cNvSpPr/>
          <p:nvPr/>
        </p:nvSpPr>
        <p:spPr>
          <a:xfrm>
            <a:off x="1843216" y="5135786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EAEC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6" name="Oval 15"/>
          <p:cNvSpPr/>
          <p:nvPr/>
        </p:nvSpPr>
        <p:spPr>
          <a:xfrm>
            <a:off x="3932993" y="4660038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EAEC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63440" y="3931421"/>
            <a:ext cx="5029200" cy="2203704"/>
          </a:xfrm>
          <a:prstGeom prst="rect">
            <a:avLst/>
          </a:prstGeom>
          <a:solidFill>
            <a:srgbClr val="2E86C1"/>
          </a:solidFill>
          <a:ln w="6350">
            <a:solidFill>
              <a:srgbClr val="AED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ctr"/>
            <a:r>
              <a:rPr sz="1100" b="1" dirty="0">
                <a:solidFill>
                  <a:srgbClr val="FFFFFF"/>
                </a:solidFill>
                <a:latin typeface="Meiryo"/>
              </a:rPr>
              <a:t>情報提供・報告を継続</a:t>
            </a:r>
            <a:r>
              <a:rPr lang="en-US" sz="1100" b="1" dirty="0">
                <a:solidFill>
                  <a:srgbClr val="FFFFFF"/>
                </a:solidFill>
                <a:latin typeface="Meiryo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eiryo"/>
              </a:rPr>
              <a:t>(Keep Informed)</a:t>
            </a:r>
          </a:p>
        </p:txBody>
      </p:sp>
      <p:sp>
        <p:nvSpPr>
          <p:cNvPr id="18" name="Oval 17"/>
          <p:cNvSpPr/>
          <p:nvPr/>
        </p:nvSpPr>
        <p:spPr>
          <a:xfrm>
            <a:off x="6561284" y="4400218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2E86C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2E86C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2E86C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19" name="Oval 18"/>
          <p:cNvSpPr/>
          <p:nvPr/>
        </p:nvSpPr>
        <p:spPr>
          <a:xfrm>
            <a:off x="8779313" y="4980078"/>
            <a:ext cx="1280160" cy="640080"/>
          </a:xfrm>
          <a:prstGeom prst="ellipse">
            <a:avLst/>
          </a:prstGeom>
          <a:solidFill>
            <a:srgbClr val="FFFFFF"/>
          </a:solidFill>
          <a:ln>
            <a:solidFill>
              <a:srgbClr val="2E86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900" dirty="0">
                <a:solidFill>
                  <a:srgbClr val="2E86C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</a:t>
            </a:r>
            <a:endParaRPr lang="en-US" altLang="ja-JP" sz="900" dirty="0">
              <a:solidFill>
                <a:srgbClr val="2E86C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sz="900" dirty="0">
                <a:solidFill>
                  <a:srgbClr val="2E86C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71999" y="1235631"/>
            <a:ext cx="45719" cy="4899494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042800" y="3785793"/>
            <a:ext cx="10149840" cy="47409"/>
          </a:xfrm>
          <a:prstGeom prst="rect">
            <a:avLst/>
          </a:prstGeom>
          <a:solidFill>
            <a:srgbClr val="1F4E79"/>
          </a:solidFill>
          <a:ln w="6350">
            <a:solidFill>
              <a:srgbClr val="1F4E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D6E4F0"/>
          </a:solidFill>
          <a:ln w="6350">
            <a:solidFill>
              <a:srgbClr val="D6E4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1F4E79"/>
                </a:solidFill>
                <a:latin typeface="Meiryo"/>
              </a:rPr>
              <a:t>※ 各象限にステークホルダー名・対応方針を入力してください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3E8AFB80-108D-D5F8-1522-B965332A1A9A}"/>
              </a:ext>
            </a:extLst>
          </p:cNvPr>
          <p:cNvSpPr txBox="1"/>
          <p:nvPr/>
        </p:nvSpPr>
        <p:spPr>
          <a:xfrm>
            <a:off x="5610227" y="939784"/>
            <a:ext cx="1386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200" b="1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影響力</a:t>
            </a:r>
            <a:r>
              <a:rPr sz="1200" b="1" i="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（高）</a:t>
            </a: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49579535-61F4-EA09-BB0A-399043E68B92}"/>
              </a:ext>
            </a:extLst>
          </p:cNvPr>
          <p:cNvSpPr txBox="1"/>
          <p:nvPr/>
        </p:nvSpPr>
        <p:spPr>
          <a:xfrm>
            <a:off x="5610227" y="6177283"/>
            <a:ext cx="1386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200" b="1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影響力</a:t>
            </a:r>
            <a:r>
              <a:rPr sz="1200" b="1" i="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ja-JP" altLang="en-US" sz="1200" b="1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低</a:t>
            </a:r>
            <a:r>
              <a:rPr sz="1200" b="1" i="0" dirty="0">
                <a:solidFill>
                  <a:srgbClr val="1F4E79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76</Words>
  <Application>Microsoft Office PowerPoint</Application>
  <PresentationFormat>ユーザー設定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2026-08-01T22:09:20Z</dcterms:modified>
  <cp:category/>
</cp:coreProperties>
</file>