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Noto Sans JP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A506D3-E76D-4A20-ACED-4DE24C1BC705}">
  <a:tblStyle styleId="{FAA506D3-E76D-4A20-ACED-4DE24C1BC70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5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4.xml"/><Relationship Id="rId21" Type="http://schemas.openxmlformats.org/officeDocument/2006/relationships/font" Target="fonts/Roboto-italic.fntdata"/><Relationship Id="rId13" Type="http://schemas.openxmlformats.org/officeDocument/2006/relationships/slide" Target="slides/slide7.xml"/><Relationship Id="rId24" Type="http://schemas.openxmlformats.org/officeDocument/2006/relationships/font" Target="fonts/NotoSansJP-bold.fntdata"/><Relationship Id="rId12" Type="http://schemas.openxmlformats.org/officeDocument/2006/relationships/slide" Target="slides/slide6.xml"/><Relationship Id="rId23" Type="http://schemas.openxmlformats.org/officeDocument/2006/relationships/font" Target="fonts/NotoSansJP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5450" y="4751933"/>
            <a:ext cx="11811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0" y="-1905000"/>
            <a:ext cx="57150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905000" y="3048000"/>
            <a:ext cx="57150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7" name="Google Shape;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5467350" y="1410592"/>
            <a:ext cx="12573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8500"/>
                </a:solidFill>
                <a:latin typeface="Noto Sans JP"/>
                <a:ea typeface="Noto Sans JP"/>
                <a:cs typeface="Noto Sans JP"/>
                <a:sym typeface="Noto Sans JP"/>
              </a:rPr>
              <a:t>社内提案資料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2985611" y="1810642"/>
            <a:ext cx="6220777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8500"/>
                </a:solidFill>
                <a:latin typeface="Noto Sans JP"/>
                <a:ea typeface="Noto Sans JP"/>
                <a:cs typeface="Noto Sans JP"/>
                <a:sym typeface="Noto Sans JP"/>
              </a:rPr>
              <a:t>[施策名]の導入による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800" u="none" cap="none" strike="noStrike">
                <a:solidFill>
                  <a:srgbClr val="FF8500"/>
                </a:solidFill>
                <a:latin typeface="Noto Sans JP"/>
                <a:ea typeface="Noto Sans JP"/>
                <a:cs typeface="Noto Sans JP"/>
                <a:sym typeface="Noto Sans JP"/>
              </a:rPr>
              <a:t> 業務効率化の提案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2876550" y="3753742"/>
            <a:ext cx="6438900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666666"/>
                </a:solidFill>
                <a:latin typeface="Noto Sans JP"/>
                <a:ea typeface="Noto Sans JP"/>
                <a:cs typeface="Noto Sans JP"/>
                <a:sym typeface="Noto Sans JP"/>
              </a:rPr>
              <a:t>〜月間平均30時間の工数削減と生産性向上に向けて〜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/>
          <p:nvPr/>
        </p:nvSpPr>
        <p:spPr>
          <a:xfrm>
            <a:off x="571500" y="2524125"/>
            <a:ext cx="11049000" cy="38100"/>
          </a:xfrm>
          <a:prstGeom prst="rect">
            <a:avLst/>
          </a:prstGeom>
          <a:solidFill>
            <a:srgbClr val="FFDA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571500" y="2143125"/>
            <a:ext cx="243066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F8500"/>
                </a:solidFill>
                <a:latin typeface="Noto Sans JP"/>
                <a:ea typeface="Noto Sans JP"/>
                <a:cs typeface="Noto Sans JP"/>
                <a:sym typeface="Noto Sans JP"/>
              </a:rPr>
              <a:t>2026 Q2</a:t>
            </a:r>
            <a:endParaRPr/>
          </a:p>
        </p:txBody>
      </p:sp>
      <p:sp>
        <p:nvSpPr>
          <p:cNvPr id="194" name="Google Shape;194;p22"/>
          <p:cNvSpPr/>
          <p:nvPr/>
        </p:nvSpPr>
        <p:spPr>
          <a:xfrm>
            <a:off x="1672530" y="2733675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FF85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510733" y="3248025"/>
            <a:ext cx="2552193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要件定義</a:t>
            </a:r>
            <a:endParaRPr/>
          </a:p>
        </p:txBody>
      </p:sp>
      <p:sp>
        <p:nvSpPr>
          <p:cNvPr id="196" name="Google Shape;196;p22"/>
          <p:cNvSpPr txBox="1"/>
          <p:nvPr/>
        </p:nvSpPr>
        <p:spPr>
          <a:xfrm>
            <a:off x="571500" y="3505200"/>
            <a:ext cx="243066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現状業務の棚卸しと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必要機能の特定</a:t>
            </a:r>
            <a:endParaRPr/>
          </a:p>
        </p:txBody>
      </p:sp>
      <p:sp>
        <p:nvSpPr>
          <p:cNvPr id="197" name="Google Shape;197;p22"/>
          <p:cNvSpPr txBox="1"/>
          <p:nvPr/>
        </p:nvSpPr>
        <p:spPr>
          <a:xfrm>
            <a:off x="3444180" y="2143125"/>
            <a:ext cx="243066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F8500"/>
                </a:solidFill>
                <a:latin typeface="Noto Sans JP"/>
                <a:ea typeface="Noto Sans JP"/>
                <a:cs typeface="Noto Sans JP"/>
                <a:sym typeface="Noto Sans JP"/>
              </a:rPr>
              <a:t>2026 Q3</a:t>
            </a:r>
            <a:endParaRPr/>
          </a:p>
        </p:txBody>
      </p:sp>
      <p:sp>
        <p:nvSpPr>
          <p:cNvPr id="198" name="Google Shape;198;p22"/>
          <p:cNvSpPr/>
          <p:nvPr/>
        </p:nvSpPr>
        <p:spPr>
          <a:xfrm>
            <a:off x="4545210" y="2733675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FF85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3383413" y="3248025"/>
            <a:ext cx="2552193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構築・テスト</a:t>
            </a:r>
            <a:endParaRPr/>
          </a:p>
        </p:txBody>
      </p:sp>
      <p:sp>
        <p:nvSpPr>
          <p:cNvPr id="200" name="Google Shape;200;p22"/>
          <p:cNvSpPr txBox="1"/>
          <p:nvPr/>
        </p:nvSpPr>
        <p:spPr>
          <a:xfrm>
            <a:off x="3444180" y="3505200"/>
            <a:ext cx="243066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システム開発および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段階的な動作検証</a:t>
            </a:r>
            <a:endParaRPr/>
          </a:p>
        </p:txBody>
      </p:sp>
      <p:sp>
        <p:nvSpPr>
          <p:cNvPr id="201" name="Google Shape;201;p22"/>
          <p:cNvSpPr txBox="1"/>
          <p:nvPr/>
        </p:nvSpPr>
        <p:spPr>
          <a:xfrm>
            <a:off x="6316860" y="2143125"/>
            <a:ext cx="243066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F8500"/>
                </a:solidFill>
                <a:latin typeface="Noto Sans JP"/>
                <a:ea typeface="Noto Sans JP"/>
                <a:cs typeface="Noto Sans JP"/>
                <a:sym typeface="Noto Sans JP"/>
              </a:rPr>
              <a:t>2026 Q4</a:t>
            </a:r>
            <a:endParaRPr/>
          </a:p>
        </p:txBody>
      </p:sp>
      <p:sp>
        <p:nvSpPr>
          <p:cNvPr id="202" name="Google Shape;202;p22"/>
          <p:cNvSpPr/>
          <p:nvPr/>
        </p:nvSpPr>
        <p:spPr>
          <a:xfrm>
            <a:off x="7417891" y="2733675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FF85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 txBox="1"/>
          <p:nvPr/>
        </p:nvSpPr>
        <p:spPr>
          <a:xfrm>
            <a:off x="6256094" y="3248025"/>
            <a:ext cx="2552193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試験運用</a:t>
            </a:r>
            <a:endParaRPr/>
          </a:p>
        </p:txBody>
      </p:sp>
      <p:sp>
        <p:nvSpPr>
          <p:cNvPr id="204" name="Google Shape;204;p22"/>
          <p:cNvSpPr txBox="1"/>
          <p:nvPr/>
        </p:nvSpPr>
        <p:spPr>
          <a:xfrm>
            <a:off x="6316860" y="3505200"/>
            <a:ext cx="243066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特定部署での先行導入と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フィードバック収集</a:t>
            </a:r>
            <a:endParaRPr/>
          </a:p>
        </p:txBody>
      </p:sp>
      <p:sp>
        <p:nvSpPr>
          <p:cNvPr id="205" name="Google Shape;205;p22"/>
          <p:cNvSpPr txBox="1"/>
          <p:nvPr/>
        </p:nvSpPr>
        <p:spPr>
          <a:xfrm>
            <a:off x="9189541" y="2143125"/>
            <a:ext cx="243066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F8500"/>
                </a:solidFill>
                <a:latin typeface="Noto Sans JP"/>
                <a:ea typeface="Noto Sans JP"/>
                <a:cs typeface="Noto Sans JP"/>
                <a:sym typeface="Noto Sans JP"/>
              </a:rPr>
              <a:t>2027 Q1</a:t>
            </a:r>
            <a:endParaRPr/>
          </a:p>
        </p:txBody>
      </p:sp>
      <p:sp>
        <p:nvSpPr>
          <p:cNvPr id="206" name="Google Shape;206;p22"/>
          <p:cNvSpPr/>
          <p:nvPr/>
        </p:nvSpPr>
        <p:spPr>
          <a:xfrm>
            <a:off x="10290571" y="2733675"/>
            <a:ext cx="228600" cy="228600"/>
          </a:xfrm>
          <a:prstGeom prst="roundRect">
            <a:avLst>
              <a:gd fmla="val 50000" name="adj"/>
            </a:avLst>
          </a:prstGeom>
          <a:solidFill>
            <a:srgbClr val="FF85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9128774" y="3248025"/>
            <a:ext cx="2552193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全社導入</a:t>
            </a:r>
            <a:endParaRPr/>
          </a:p>
        </p:txBody>
      </p:sp>
      <p:sp>
        <p:nvSpPr>
          <p:cNvPr id="208" name="Google Shape;208;p22"/>
          <p:cNvSpPr txBox="1"/>
          <p:nvPr/>
        </p:nvSpPr>
        <p:spPr>
          <a:xfrm>
            <a:off x="9189541" y="3505200"/>
            <a:ext cx="243066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社内教育の実施および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本番稼働開始</a:t>
            </a:r>
            <a:endParaRPr/>
          </a:p>
        </p:txBody>
      </p:sp>
      <p:sp>
        <p:nvSpPr>
          <p:cNvPr id="209" name="Google Shape;209;p22"/>
          <p:cNvSpPr txBox="1"/>
          <p:nvPr/>
        </p:nvSpPr>
        <p:spPr>
          <a:xfrm>
            <a:off x="571500" y="47625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実施スケジュール</a:t>
            </a:r>
            <a:endParaRPr/>
          </a:p>
        </p:txBody>
      </p:sp>
      <p:sp>
        <p:nvSpPr>
          <p:cNvPr id="210" name="Google Shape;210;p22"/>
          <p:cNvSpPr/>
          <p:nvPr/>
        </p:nvSpPr>
        <p:spPr>
          <a:xfrm>
            <a:off x="0" y="0"/>
            <a:ext cx="114300" cy="1190625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5" name="Google Shape;21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1190625"/>
            <a:ext cx="11049000" cy="561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6" name="Google Shape;216;p23"/>
          <p:cNvGraphicFramePr/>
          <p:nvPr/>
        </p:nvGraphicFramePr>
        <p:xfrm>
          <a:off x="571500" y="20383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{FAA506D3-E76D-4A20-ACED-4DE24C1BC705}</a:tableStyleId>
              </a:tblPr>
              <a:tblGrid>
                <a:gridCol w="2501500"/>
                <a:gridCol w="5642675"/>
                <a:gridCol w="2895300"/>
              </a:tblGrid>
              <a:tr h="588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項目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5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詳細内容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5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FFFFFF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概算費用 / 規模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8500"/>
                    </a:solidFill>
                  </a:tcPr>
                </a:tc>
              </a:tr>
              <a:tr h="588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初期導入費用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ライセンス料、初期設定、データ移行支援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¥2,500,000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88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月額運用コスト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クラウド利用料、保守サポート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¥150,000 / 月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88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人的リソース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プロジェクト推進メンバー（兼務）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計4名 (各20%稼働)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88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社内設備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特になし（既存PCで対応可能）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33333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-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7" name="Google Shape;217;p23"/>
          <p:cNvSpPr/>
          <p:nvPr/>
        </p:nvSpPr>
        <p:spPr>
          <a:xfrm>
            <a:off x="576262" y="3224212"/>
            <a:ext cx="2501503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3077765" y="3224212"/>
            <a:ext cx="5642669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8720435" y="3224212"/>
            <a:ext cx="2895302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576262" y="3805237"/>
            <a:ext cx="2501503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3"/>
          <p:cNvSpPr/>
          <p:nvPr/>
        </p:nvSpPr>
        <p:spPr>
          <a:xfrm>
            <a:off x="3077765" y="3805237"/>
            <a:ext cx="5642669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3"/>
          <p:cNvSpPr/>
          <p:nvPr/>
        </p:nvSpPr>
        <p:spPr>
          <a:xfrm>
            <a:off x="8720435" y="3805237"/>
            <a:ext cx="2895302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3"/>
          <p:cNvSpPr/>
          <p:nvPr/>
        </p:nvSpPr>
        <p:spPr>
          <a:xfrm>
            <a:off x="576262" y="4386262"/>
            <a:ext cx="2501503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3"/>
          <p:cNvSpPr/>
          <p:nvPr/>
        </p:nvSpPr>
        <p:spPr>
          <a:xfrm>
            <a:off x="3077765" y="4386262"/>
            <a:ext cx="5642669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3"/>
          <p:cNvSpPr/>
          <p:nvPr/>
        </p:nvSpPr>
        <p:spPr>
          <a:xfrm>
            <a:off x="8720435" y="4386262"/>
            <a:ext cx="2895302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3"/>
          <p:cNvSpPr txBox="1"/>
          <p:nvPr/>
        </p:nvSpPr>
        <p:spPr>
          <a:xfrm>
            <a:off x="571500" y="47625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必要リソースと費用感</a:t>
            </a:r>
            <a:endParaRPr/>
          </a:p>
        </p:txBody>
      </p:sp>
      <p:sp>
        <p:nvSpPr>
          <p:cNvPr id="227" name="Google Shape;227;p23"/>
          <p:cNvSpPr/>
          <p:nvPr/>
        </p:nvSpPr>
        <p:spPr>
          <a:xfrm>
            <a:off x="0" y="0"/>
            <a:ext cx="114300" cy="1190625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2" name="Google Shape;23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0" y="-1905000"/>
            <a:ext cx="57150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3" name="Google Shape;23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905000" y="3048000"/>
            <a:ext cx="57150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4" name="Google Shape;23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4"/>
          <p:cNvSpPr txBox="1"/>
          <p:nvPr/>
        </p:nvSpPr>
        <p:spPr>
          <a:xfrm>
            <a:off x="2595562" y="2183159"/>
            <a:ext cx="7000875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50" u="none" cap="none" strike="noStrike">
                <a:solidFill>
                  <a:srgbClr val="FF8500"/>
                </a:solidFill>
                <a:latin typeface="Noto Sans JP"/>
                <a:ea typeface="Noto Sans JP"/>
                <a:cs typeface="Noto Sans JP"/>
                <a:sym typeface="Noto Sans JP"/>
              </a:rPr>
              <a:t>ご清聴ありがとうございました</a:t>
            </a:r>
            <a:endParaRPr/>
          </a:p>
        </p:txBody>
      </p:sp>
      <p:sp>
        <p:nvSpPr>
          <p:cNvPr id="236" name="Google Shape;236;p24"/>
          <p:cNvSpPr txBox="1"/>
          <p:nvPr/>
        </p:nvSpPr>
        <p:spPr>
          <a:xfrm>
            <a:off x="3476625" y="3059459"/>
            <a:ext cx="523875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66666"/>
                </a:solidFill>
                <a:latin typeface="Noto Sans JP"/>
                <a:ea typeface="Noto Sans JP"/>
                <a:cs typeface="Noto Sans JP"/>
                <a:sym typeface="Noto Sans JP"/>
              </a:rPr>
              <a:t>本件に関するご質問・ご意見をお待ちしております</a:t>
            </a:r>
            <a:endParaRPr/>
          </a:p>
        </p:txBody>
      </p:sp>
      <p:sp>
        <p:nvSpPr>
          <p:cNvPr id="237" name="Google Shape;237;p24"/>
          <p:cNvSpPr txBox="1"/>
          <p:nvPr/>
        </p:nvSpPr>
        <p:spPr>
          <a:xfrm>
            <a:off x="4624387" y="4187130"/>
            <a:ext cx="29432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[部署名] [氏名]</a:t>
            </a:r>
            <a:endParaRPr/>
          </a:p>
        </p:txBody>
      </p:sp>
      <p:sp>
        <p:nvSpPr>
          <p:cNvPr id="238" name="Google Shape;238;p24"/>
          <p:cNvSpPr txBox="1"/>
          <p:nvPr/>
        </p:nvSpPr>
        <p:spPr>
          <a:xfrm>
            <a:off x="4624387" y="4430910"/>
            <a:ext cx="29432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Noto Sans JP"/>
                <a:ea typeface="Noto Sans JP"/>
                <a:cs typeface="Noto Sans JP"/>
                <a:sym typeface="Noto Sans JP"/>
              </a:rPr>
              <a:t>内線：XXXX / Email：xxxx@company.com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4029075" y="2164109"/>
            <a:ext cx="4340542" cy="1657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01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5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 背景と現状課題</a:t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5619750" y="4107209"/>
            <a:ext cx="952500" cy="57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4267200" y="4450109"/>
            <a:ext cx="3657600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現状の業務フローにおけるボトルネックを整理します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1190625"/>
            <a:ext cx="11049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4" name="Google Shape;10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038350"/>
            <a:ext cx="5334000" cy="2017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5" name="Google Shape;10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2038350"/>
            <a:ext cx="5334000" cy="201721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857250" y="2324100"/>
            <a:ext cx="50006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8100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外部環境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857250" y="3038475"/>
            <a:ext cx="476250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・法改正に伴う労働時間管理の厳格化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・労働力人口減少による採用難の継続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・競合他社によるDX（デジタル化）の加速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6572250" y="2324100"/>
            <a:ext cx="50006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8575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内部環境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6572250" y="3038475"/>
            <a:ext cx="476250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・既存システムの老朽化（2015年導入）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・属人化した手作業による転記ミスの発生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・若手社員の定着率向上に向けた環境改善</a:t>
            </a:r>
            <a:endParaRPr/>
          </a:p>
        </p:txBody>
      </p:sp>
      <p:pic>
        <p:nvPicPr>
          <p:cNvPr descr="image.png" id="110" name="Google Shape;11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7250" y="232410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1" name="Google Shape;11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72250" y="2324100"/>
            <a:ext cx="2857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571500" y="47625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提案の背景：外部・内部環境の変化</a:t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0" y="0"/>
            <a:ext cx="114300" cy="1190625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8" name="Google Shape;1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1190625"/>
            <a:ext cx="11049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9" name="Google Shape;11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038350"/>
            <a:ext cx="3492400" cy="2541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0" name="Google Shape;12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650" y="2038350"/>
            <a:ext cx="3492549" cy="2541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1" name="Google Shape;12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7950" y="2038350"/>
            <a:ext cx="3492400" cy="254109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866775" y="3076575"/>
            <a:ext cx="3046943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単純作業の重複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866775" y="3552825"/>
            <a:ext cx="290185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3つのシステムへの多重入力が発生しており、毎日約2時間の重複作業が続いています。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4644925" y="3076575"/>
            <a:ext cx="3047099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ヒューマンエラー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4644925" y="3552825"/>
            <a:ext cx="2901999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手入力に依存しているため、月平均5件の転記ミスが発生し、リワークを要しています。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8423225" y="3076575"/>
            <a:ext cx="3046943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付加価値業務の圧迫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8423225" y="3552825"/>
            <a:ext cx="290185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事務作業に追われ、本来注力すべき企画立案や顧客対応の時間が削られています。</a:t>
            </a:r>
            <a:endParaRPr/>
          </a:p>
        </p:txBody>
      </p:sp>
      <p:pic>
        <p:nvPicPr>
          <p:cNvPr descr="image.png" id="128" name="Google Shape;12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775" y="243840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9" name="Google Shape;12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44925" y="243840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0" name="Google Shape;13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3225" y="24384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/>
        </p:nvSpPr>
        <p:spPr>
          <a:xfrm>
            <a:off x="571500" y="47625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顕在化している3つの主要課題</a:t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0" y="0"/>
            <a:ext cx="114300" cy="1190625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7" name="Google Shape;13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1190625"/>
            <a:ext cx="11049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8" name="Google Shape;13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90625"/>
            <a:ext cx="12192000" cy="56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571500" y="4467225"/>
            <a:ext cx="11049000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66666"/>
                </a:solidFill>
                <a:latin typeface="Noto Sans JP"/>
                <a:ea typeface="Noto Sans JP"/>
                <a:cs typeface="Noto Sans JP"/>
                <a:sym typeface="Noto Sans JP"/>
              </a:rPr>
              <a:t>※[対象部署] メンバー20名のヒアリング結果に基づく（2025年4月調査）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571500" y="47625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業務時間の内訳（現状分析）</a:t>
            </a:r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0" y="0"/>
            <a:ext cx="114300" cy="1190625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6" name="Google Shape;14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3143250" y="2164109"/>
            <a:ext cx="6200775" cy="1657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02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5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 提案内容の具体的概要</a:t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5619750" y="4107209"/>
            <a:ext cx="952500" cy="57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4343400" y="4450109"/>
            <a:ext cx="3505200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業務効率化を実現するための解決策をご提示します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4" name="Google Shape;1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638573"/>
            <a:ext cx="49530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571500" y="1924198"/>
            <a:ext cx="52006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[施策名]の導入提案</a:t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571500" y="3762523"/>
            <a:ext cx="4953000" cy="1218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本提案では、既存のレガシーシステムを刷新し、AIによる自動入力補完機能を備えた新プラットフォームへの移行を提案します。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これにより、手作業の90%を自動化し、リアルタイムでの進捗共有を可能にすることで、チーム全体の生産性を劇的に改善します。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1" name="Google Shape;1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1190625"/>
            <a:ext cx="3492400" cy="2588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2" name="Google Shape;16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9650" y="1190625"/>
            <a:ext cx="3492549" cy="2588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3" name="Google Shape;16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27950" y="1190625"/>
            <a:ext cx="3492400" cy="258871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/>
          <p:nvPr/>
        </p:nvSpPr>
        <p:spPr>
          <a:xfrm>
            <a:off x="866775" y="2276475"/>
            <a:ext cx="3046943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自動連携</a:t>
            </a:r>
            <a:endParaRPr/>
          </a:p>
        </p:txBody>
      </p:sp>
      <p:sp>
        <p:nvSpPr>
          <p:cNvPr id="165" name="Google Shape;165;p20"/>
          <p:cNvSpPr txBox="1"/>
          <p:nvPr/>
        </p:nvSpPr>
        <p:spPr>
          <a:xfrm>
            <a:off x="866775" y="2752725"/>
            <a:ext cx="290185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基幹システムと直接連携し、データの自動取り込みを実現。二重入力を完全に排除します。</a:t>
            </a:r>
            <a:endParaRPr/>
          </a:p>
        </p:txBody>
      </p:sp>
      <p:sp>
        <p:nvSpPr>
          <p:cNvPr id="166" name="Google Shape;166;p20"/>
          <p:cNvSpPr txBox="1"/>
          <p:nvPr/>
        </p:nvSpPr>
        <p:spPr>
          <a:xfrm>
            <a:off x="4644925" y="2276475"/>
            <a:ext cx="3047099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業務フロー刷新</a:t>
            </a:r>
            <a:endParaRPr/>
          </a:p>
        </p:txBody>
      </p:sp>
      <p:sp>
        <p:nvSpPr>
          <p:cNvPr id="167" name="Google Shape;167;p20"/>
          <p:cNvSpPr txBox="1"/>
          <p:nvPr/>
        </p:nvSpPr>
        <p:spPr>
          <a:xfrm>
            <a:off x="4644925" y="2752725"/>
            <a:ext cx="2901999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システム導入に合わせて、承認プロセスを簡略化。意思決定のスピードを向上させます。</a:t>
            </a:r>
            <a:endParaRPr/>
          </a:p>
        </p:txBody>
      </p:sp>
      <p:sp>
        <p:nvSpPr>
          <p:cNvPr id="168" name="Google Shape;168;p20"/>
          <p:cNvSpPr txBox="1"/>
          <p:nvPr/>
        </p:nvSpPr>
        <p:spPr>
          <a:xfrm>
            <a:off x="8423225" y="2276475"/>
            <a:ext cx="3046943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教育サポート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8423225" y="2752725"/>
            <a:ext cx="290185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社内勉強会と操作マニュアルの整備。全社員が初日から使いこなせる体制を構築します。</a:t>
            </a:r>
            <a:endParaRPr/>
          </a:p>
        </p:txBody>
      </p:sp>
      <p:pic>
        <p:nvPicPr>
          <p:cNvPr descr="image.png" id="170" name="Google Shape;170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775" y="1638300"/>
            <a:ext cx="3333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1" name="Google Shape;171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44925" y="1638300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2" name="Google Shape;172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3225" y="1638300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571500" y="47625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施策を支える3つの柱</a:t>
            </a:r>
            <a:endParaRPr/>
          </a:p>
        </p:txBody>
      </p:sp>
      <p:sp>
        <p:nvSpPr>
          <p:cNvPr id="174" name="Google Shape;174;p20"/>
          <p:cNvSpPr/>
          <p:nvPr/>
        </p:nvSpPr>
        <p:spPr>
          <a:xfrm>
            <a:off x="0" y="0"/>
            <a:ext cx="114300" cy="1190625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9" name="Google Shape;17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1190625"/>
            <a:ext cx="11049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 txBox="1"/>
          <p:nvPr/>
        </p:nvSpPr>
        <p:spPr>
          <a:xfrm>
            <a:off x="762000" y="2609850"/>
            <a:ext cx="495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8500"/>
                </a:solidFill>
                <a:latin typeface="Roboto"/>
                <a:ea typeface="Roboto"/>
                <a:cs typeface="Roboto"/>
                <a:sym typeface="Roboto"/>
              </a:rPr>
              <a:t>30h</a:t>
            </a:r>
            <a:endParaRPr/>
          </a:p>
        </p:txBody>
      </p:sp>
      <p:sp>
        <p:nvSpPr>
          <p:cNvPr id="181" name="Google Shape;181;p21"/>
          <p:cNvSpPr txBox="1"/>
          <p:nvPr/>
        </p:nvSpPr>
        <p:spPr>
          <a:xfrm>
            <a:off x="762000" y="3467100"/>
            <a:ext cx="49530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月間削減工数 / 人</a:t>
            </a:r>
            <a:endParaRPr/>
          </a:p>
        </p:txBody>
      </p:sp>
      <p:sp>
        <p:nvSpPr>
          <p:cNvPr id="182" name="Google Shape;182;p21"/>
          <p:cNvSpPr txBox="1"/>
          <p:nvPr/>
        </p:nvSpPr>
        <p:spPr>
          <a:xfrm>
            <a:off x="762000" y="3886200"/>
            <a:ext cx="495300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単純作業を排除することで、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1人あたり月間4営業日の余裕を創出。</a:t>
            </a:r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6477000" y="2609850"/>
            <a:ext cx="495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8500"/>
                </a:solidFill>
                <a:latin typeface="Roboto"/>
                <a:ea typeface="Roboto"/>
                <a:cs typeface="Roboto"/>
                <a:sym typeface="Roboto"/>
              </a:rPr>
              <a:t>0%</a:t>
            </a:r>
            <a:endParaRPr/>
          </a:p>
        </p:txBody>
      </p:sp>
      <p:sp>
        <p:nvSpPr>
          <p:cNvPr id="184" name="Google Shape;184;p21"/>
          <p:cNvSpPr txBox="1"/>
          <p:nvPr/>
        </p:nvSpPr>
        <p:spPr>
          <a:xfrm>
            <a:off x="6477000" y="3467100"/>
            <a:ext cx="49530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重大ミス発生率</a:t>
            </a:r>
            <a:endParaRPr/>
          </a:p>
        </p:txBody>
      </p:sp>
      <p:sp>
        <p:nvSpPr>
          <p:cNvPr id="185" name="Google Shape;185;p21"/>
          <p:cNvSpPr txBox="1"/>
          <p:nvPr/>
        </p:nvSpPr>
        <p:spPr>
          <a:xfrm>
            <a:off x="6477000" y="3886200"/>
            <a:ext cx="495300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システム間連携により、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333333"/>
                </a:solidFill>
                <a:latin typeface="Noto Sans JP"/>
                <a:ea typeface="Noto Sans JP"/>
                <a:cs typeface="Noto Sans JP"/>
                <a:sym typeface="Noto Sans JP"/>
              </a:rPr>
              <a:t> 転記に伴うヒューマンエラーをゼロに。</a:t>
            </a:r>
            <a:endParaRPr/>
          </a:p>
        </p:txBody>
      </p:sp>
      <p:sp>
        <p:nvSpPr>
          <p:cNvPr id="186" name="Google Shape;186;p21"/>
          <p:cNvSpPr txBox="1"/>
          <p:nvPr/>
        </p:nvSpPr>
        <p:spPr>
          <a:xfrm>
            <a:off x="571500" y="47625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期待される導入効果（メリット）</a:t>
            </a:r>
            <a:endParaRPr/>
          </a:p>
        </p:txBody>
      </p:sp>
      <p:sp>
        <p:nvSpPr>
          <p:cNvPr id="187" name="Google Shape;187;p21"/>
          <p:cNvSpPr/>
          <p:nvPr/>
        </p:nvSpPr>
        <p:spPr>
          <a:xfrm>
            <a:off x="0" y="0"/>
            <a:ext cx="114300" cy="1190625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