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6858000" cx="12192000"/>
  <p:notesSz cx="6858000" cy="9144000"/>
  <p:embeddedFontLst>
    <p:embeddedFont>
      <p:font typeface="Poppins"/>
      <p:regular r:id="rId19"/>
      <p:bold r:id="rId20"/>
      <p:italic r:id="rId21"/>
      <p:boldItalic r:id="rId22"/>
    </p:embeddedFont>
    <p:embeddedFont>
      <p:font typeface="Noto Sans JP"/>
      <p:regular r:id="rId23"/>
      <p:bold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291C242-D828-444A-840F-08ED3AF13DAA}">
  <a:tblStyle styleId="{A291C242-D828-444A-840F-08ED3AF13DAA}"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ECF4"/>
          </a:solidFill>
        </a:fill>
      </a:tcStyle>
    </a:wholeTbl>
    <a:band1H>
      <a:tcTxStyle/>
      <a:tcStyle>
        <a:fill>
          <a:solidFill>
            <a:srgbClr val="CFD7E7"/>
          </a:solidFill>
        </a:fill>
      </a:tcStyle>
    </a:band1H>
    <a:band2H>
      <a:tcTxStyle/>
    </a:band2H>
    <a:band1V>
      <a:tcTxStyle/>
      <a:tcStyle>
        <a:fill>
          <a:solidFill>
            <a:srgbClr val="CFD7E7"/>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oppins-bold.fntdata"/><Relationship Id="rId11" Type="http://schemas.openxmlformats.org/officeDocument/2006/relationships/slide" Target="slides/slide5.xml"/><Relationship Id="rId22" Type="http://schemas.openxmlformats.org/officeDocument/2006/relationships/font" Target="fonts/Poppins-boldItalic.fntdata"/><Relationship Id="rId10" Type="http://schemas.openxmlformats.org/officeDocument/2006/relationships/slide" Target="slides/slide4.xml"/><Relationship Id="rId21" Type="http://schemas.openxmlformats.org/officeDocument/2006/relationships/font" Target="fonts/Poppins-italic.fntdata"/><Relationship Id="rId13" Type="http://schemas.openxmlformats.org/officeDocument/2006/relationships/slide" Target="slides/slide7.xml"/><Relationship Id="rId24" Type="http://schemas.openxmlformats.org/officeDocument/2006/relationships/font" Target="fonts/NotoSansJP-bold.fntdata"/><Relationship Id="rId12" Type="http://schemas.openxmlformats.org/officeDocument/2006/relationships/slide" Target="slides/slide6.xml"/><Relationship Id="rId23" Type="http://schemas.openxmlformats.org/officeDocument/2006/relationships/font" Target="fonts/NotoSansJP-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1.xml"/><Relationship Id="rId19" Type="http://schemas.openxmlformats.org/officeDocument/2006/relationships/font" Target="fonts/Poppins-regular.fntdata"/><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0"/>
          <p:cNvSpPr/>
          <p:nvPr>
            <p:ph idx="2" type="pic"/>
          </p:nvPr>
        </p:nvSpPr>
        <p:spPr>
          <a:xfrm>
            <a:off x="1792288" y="612775"/>
            <a:ext cx="5486400" cy="4114800"/>
          </a:xfrm>
          <a:prstGeom prst="rect">
            <a:avLst/>
          </a:prstGeom>
          <a:noFill/>
          <a:ln>
            <a:noFill/>
          </a:ln>
        </p:spPr>
      </p:sp>
      <p:sp>
        <p:nvSpPr>
          <p:cNvPr id="64" name="Google Shape;64;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5.png"/><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3.png"/><Relationship Id="rId7" Type="http://schemas.openxmlformats.org/officeDocument/2006/relationships/image" Target="../media/image17.png"/><Relationship Id="rId8"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13.png"/><Relationship Id="rId5" Type="http://schemas.openxmlformats.org/officeDocument/2006/relationships/image" Target="../media/image1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25.png"/><Relationship Id="rId5" Type="http://schemas.openxmlformats.org/officeDocument/2006/relationships/image" Target="../media/image2.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image" Target="../media/image24.png"/><Relationship Id="rId5" Type="http://schemas.openxmlformats.org/officeDocument/2006/relationships/image" Target="../media/image21.png"/><Relationship Id="rId6"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22.png"/><Relationship Id="rId6" Type="http://schemas.openxmlformats.org/officeDocument/2006/relationships/image" Target="../media/image20.png"/><Relationship Id="rId7"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83" name="Shape 83"/>
        <p:cNvGrpSpPr/>
        <p:nvPr/>
      </p:nvGrpSpPr>
      <p:grpSpPr>
        <a:xfrm>
          <a:off x="0" y="0"/>
          <a:ext cx="0" cy="0"/>
          <a:chOff x="0" y="0"/>
          <a:chExt cx="0" cy="0"/>
        </a:xfrm>
      </p:grpSpPr>
      <p:pic>
        <p:nvPicPr>
          <p:cNvPr descr="image.png" id="84" name="Google Shape;84;p13"/>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85" name="Google Shape;85;p13"/>
          <p:cNvPicPr preferRelativeResize="0"/>
          <p:nvPr/>
        </p:nvPicPr>
        <p:blipFill rotWithShape="1">
          <a:blip r:embed="rId4">
            <a:alphaModFix/>
          </a:blip>
          <a:srcRect b="0" l="0" r="0" t="0"/>
          <a:stretch/>
        </p:blipFill>
        <p:spPr>
          <a:xfrm>
            <a:off x="0" y="0"/>
            <a:ext cx="12192000" cy="6858000"/>
          </a:xfrm>
          <a:prstGeom prst="rect">
            <a:avLst/>
          </a:prstGeom>
          <a:noFill/>
          <a:ln>
            <a:noFill/>
          </a:ln>
        </p:spPr>
      </p:pic>
      <p:sp>
        <p:nvSpPr>
          <p:cNvPr id="86" name="Google Shape;86;p13"/>
          <p:cNvSpPr txBox="1"/>
          <p:nvPr/>
        </p:nvSpPr>
        <p:spPr>
          <a:xfrm>
            <a:off x="952500" y="1975693"/>
            <a:ext cx="1066800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FFFFFF"/>
                </a:solidFill>
                <a:latin typeface="Noto Sans JP"/>
                <a:ea typeface="Noto Sans JP"/>
                <a:cs typeface="Noto Sans JP"/>
                <a:sym typeface="Noto Sans JP"/>
              </a:rPr>
              <a:t>2026年5月13日</a:t>
            </a:r>
            <a:endParaRPr/>
          </a:p>
        </p:txBody>
      </p:sp>
      <p:sp>
        <p:nvSpPr>
          <p:cNvPr id="87" name="Google Shape;87;p13"/>
          <p:cNvSpPr txBox="1"/>
          <p:nvPr/>
        </p:nvSpPr>
        <p:spPr>
          <a:xfrm>
            <a:off x="952500" y="2453729"/>
            <a:ext cx="11201400" cy="1462980"/>
          </a:xfrm>
          <a:prstGeom prst="rect">
            <a:avLst/>
          </a:prstGeom>
          <a:noFill/>
          <a:ln>
            <a:noFill/>
          </a:ln>
        </p:spPr>
        <p:txBody>
          <a:bodyPr anchorCtr="0" anchor="t" bIns="0" lIns="0" spcFirstLastPara="1" rIns="0" wrap="square" tIns="0">
            <a:spAutoFit/>
          </a:bodyPr>
          <a:lstStyle/>
          <a:p>
            <a:pPr indent="0" lvl="0" marL="0" marR="0" rtl="0" algn="l">
              <a:lnSpc>
                <a:spcPct val="119979"/>
              </a:lnSpc>
              <a:spcBef>
                <a:spcPts val="0"/>
              </a:spcBef>
              <a:spcAft>
                <a:spcPts val="0"/>
              </a:spcAft>
              <a:buNone/>
            </a:pPr>
            <a:r>
              <a:rPr b="1" i="0" lang="en-US" sz="4800" u="none" cap="none" strike="noStrike">
                <a:solidFill>
                  <a:srgbClr val="FFFFFF"/>
                </a:solidFill>
                <a:latin typeface="Noto Sans JP"/>
                <a:ea typeface="Noto Sans JP"/>
                <a:cs typeface="Noto Sans JP"/>
                <a:sym typeface="Noto Sans JP"/>
              </a:rPr>
              <a:t>事業成長に向けた</a:t>
            </a:r>
            <a:br>
              <a:rPr b="0" i="0" lang="en-US" sz="1800" u="none" cap="none" strike="noStrike">
                <a:solidFill>
                  <a:schemeClr val="dk1"/>
                </a:solidFill>
                <a:latin typeface="Calibri"/>
                <a:ea typeface="Calibri"/>
                <a:cs typeface="Calibri"/>
                <a:sym typeface="Calibri"/>
              </a:rPr>
            </a:br>
            <a:r>
              <a:rPr b="1" i="0" lang="en-US" sz="4800" u="none" cap="none" strike="noStrike">
                <a:solidFill>
                  <a:srgbClr val="FFFFFF"/>
                </a:solidFill>
                <a:latin typeface="Noto Sans JP"/>
                <a:ea typeface="Noto Sans JP"/>
                <a:cs typeface="Noto Sans JP"/>
                <a:sym typeface="Noto Sans JP"/>
              </a:rPr>
              <a:t> 戦略コンサルティング提案書</a:t>
            </a:r>
            <a:endParaRPr/>
          </a:p>
        </p:txBody>
      </p:sp>
      <p:sp>
        <p:nvSpPr>
          <p:cNvPr id="88" name="Google Shape;88;p13"/>
          <p:cNvSpPr txBox="1"/>
          <p:nvPr/>
        </p:nvSpPr>
        <p:spPr>
          <a:xfrm>
            <a:off x="952500" y="4107209"/>
            <a:ext cx="10668000" cy="426690"/>
          </a:xfrm>
          <a:prstGeom prst="rect">
            <a:avLst/>
          </a:prstGeom>
          <a:noFill/>
          <a:ln>
            <a:noFill/>
          </a:ln>
        </p:spPr>
        <p:txBody>
          <a:bodyPr anchorCtr="0" anchor="t" bIns="0" lIns="0" spcFirstLastPara="1" rIns="0" wrap="square" tIns="0">
            <a:spAutoFit/>
          </a:bodyPr>
          <a:lstStyle/>
          <a:p>
            <a:pPr indent="0" lvl="0" marL="0" marR="0" rtl="0" algn="l">
              <a:lnSpc>
                <a:spcPct val="159952"/>
              </a:lnSpc>
              <a:spcBef>
                <a:spcPts val="0"/>
              </a:spcBef>
              <a:spcAft>
                <a:spcPts val="0"/>
              </a:spcAft>
              <a:buNone/>
            </a:pPr>
            <a:r>
              <a:rPr b="0" i="0" lang="en-US" sz="2100" u="none" cap="none" strike="noStrike">
                <a:solidFill>
                  <a:srgbClr val="FFFFFF"/>
                </a:solidFill>
                <a:latin typeface="Noto Sans JP"/>
                <a:ea typeface="Noto Sans JP"/>
                <a:cs typeface="Noto Sans JP"/>
                <a:sym typeface="Noto Sans JP"/>
              </a:rPr>
              <a:t>次世代ビジネスモデルの構築と実行支援</a:t>
            </a:r>
            <a:endParaRPr/>
          </a:p>
        </p:txBody>
      </p:sp>
      <p:sp>
        <p:nvSpPr>
          <p:cNvPr id="89" name="Google Shape;89;p13"/>
          <p:cNvSpPr txBox="1"/>
          <p:nvPr/>
        </p:nvSpPr>
        <p:spPr>
          <a:xfrm>
            <a:off x="952500" y="5105400"/>
            <a:ext cx="10668000" cy="609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en-US" sz="1650" u="none" cap="none" strike="noStrike">
                <a:solidFill>
                  <a:srgbClr val="FFFFFF"/>
                </a:solidFill>
                <a:latin typeface="Noto Sans JP"/>
                <a:ea typeface="Noto Sans JP"/>
                <a:cs typeface="Noto Sans JP"/>
                <a:sym typeface="Noto Sans JP"/>
              </a:rPr>
              <a:t>株式会社クライアント 御中</a:t>
            </a:r>
            <a:br>
              <a:rPr b="0" i="0" lang="en-US" sz="1800" u="none" cap="none" strike="noStrike">
                <a:solidFill>
                  <a:schemeClr val="dk1"/>
                </a:solidFill>
                <a:latin typeface="Calibri"/>
                <a:ea typeface="Calibri"/>
                <a:cs typeface="Calibri"/>
                <a:sym typeface="Calibri"/>
              </a:rPr>
            </a:br>
            <a:r>
              <a:rPr b="0" i="0" lang="en-US" sz="1650" u="none" cap="none" strike="noStrike">
                <a:solidFill>
                  <a:srgbClr val="FFFFFF"/>
                </a:solidFill>
                <a:latin typeface="Noto Sans JP"/>
                <a:ea typeface="Noto Sans JP"/>
                <a:cs typeface="Noto Sans JP"/>
                <a:sym typeface="Noto Sans JP"/>
              </a:rPr>
              <a:t> ジェミニ・コンサルティング・グループ</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26" name="Shape 226"/>
        <p:cNvGrpSpPr/>
        <p:nvPr/>
      </p:nvGrpSpPr>
      <p:grpSpPr>
        <a:xfrm>
          <a:off x="0" y="0"/>
          <a:ext cx="0" cy="0"/>
          <a:chOff x="0" y="0"/>
          <a:chExt cx="0" cy="0"/>
        </a:xfrm>
      </p:grpSpPr>
      <p:pic>
        <p:nvPicPr>
          <p:cNvPr descr="image.png" id="227" name="Google Shape;227;p22"/>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28" name="Google Shape;228;p22"/>
          <p:cNvSpPr txBox="1"/>
          <p:nvPr/>
        </p:nvSpPr>
        <p:spPr>
          <a:xfrm>
            <a:off x="571500" y="4586287"/>
            <a:ext cx="11049000"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1" lang="en-US" sz="1500" u="none" cap="none" strike="noStrike">
                <a:solidFill>
                  <a:srgbClr val="666666"/>
                </a:solidFill>
                <a:latin typeface="Noto Sans JP"/>
                <a:ea typeface="Noto Sans JP"/>
                <a:cs typeface="Noto Sans JP"/>
                <a:sym typeface="Noto Sans JP"/>
              </a:rPr>
              <a:t>※上記費用は想定リソースに基づいた概算であり、具体的な範囲の決定後に精査させていただきます。</a:t>
            </a:r>
            <a:endParaRPr/>
          </a:p>
        </p:txBody>
      </p:sp>
      <p:sp>
        <p:nvSpPr>
          <p:cNvPr id="229" name="Google Shape;229;p22"/>
          <p:cNvSpPr/>
          <p:nvPr/>
        </p:nvSpPr>
        <p:spPr>
          <a:xfrm>
            <a:off x="5810101" y="2943225"/>
            <a:ext cx="19050" cy="952500"/>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30" name="Google Shape;230;p22"/>
          <p:cNvSpPr txBox="1"/>
          <p:nvPr/>
        </p:nvSpPr>
        <p:spPr>
          <a:xfrm>
            <a:off x="1511200" y="2728912"/>
            <a:ext cx="2419350"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500" u="none" cap="none" strike="noStrike">
                <a:solidFill>
                  <a:srgbClr val="003366"/>
                </a:solidFill>
                <a:latin typeface="Poppins"/>
                <a:ea typeface="Poppins"/>
                <a:cs typeface="Poppins"/>
                <a:sym typeface="Poppins"/>
              </a:rPr>
              <a:t>¥15M</a:t>
            </a:r>
            <a:endParaRPr/>
          </a:p>
        </p:txBody>
      </p:sp>
      <p:sp>
        <p:nvSpPr>
          <p:cNvPr id="231" name="Google Shape;231;p22"/>
          <p:cNvSpPr txBox="1"/>
          <p:nvPr/>
        </p:nvSpPr>
        <p:spPr>
          <a:xfrm>
            <a:off x="1511200" y="3776662"/>
            <a:ext cx="2419350" cy="3333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666666"/>
                </a:solidFill>
                <a:latin typeface="Noto Sans JP"/>
                <a:ea typeface="Noto Sans JP"/>
                <a:cs typeface="Noto Sans JP"/>
                <a:sym typeface="Noto Sans JP"/>
              </a:rPr>
              <a:t>基本支援費用（3ヶ月）</a:t>
            </a:r>
            <a:endParaRPr/>
          </a:p>
        </p:txBody>
      </p:sp>
      <p:sp>
        <p:nvSpPr>
          <p:cNvPr id="232" name="Google Shape;232;p22"/>
          <p:cNvSpPr txBox="1"/>
          <p:nvPr/>
        </p:nvSpPr>
        <p:spPr>
          <a:xfrm>
            <a:off x="7708701" y="2728912"/>
            <a:ext cx="2971800" cy="952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None/>
            </a:pPr>
            <a:r>
              <a:rPr b="1" i="0" lang="en-US" sz="7500" u="none" cap="none" strike="noStrike">
                <a:solidFill>
                  <a:srgbClr val="003366"/>
                </a:solidFill>
                <a:latin typeface="Poppins"/>
                <a:ea typeface="Poppins"/>
                <a:cs typeface="Poppins"/>
                <a:sym typeface="Poppins"/>
              </a:rPr>
              <a:t>¥5M</a:t>
            </a:r>
            <a:endParaRPr/>
          </a:p>
        </p:txBody>
      </p:sp>
      <p:sp>
        <p:nvSpPr>
          <p:cNvPr id="233" name="Google Shape;233;p22"/>
          <p:cNvSpPr txBox="1"/>
          <p:nvPr/>
        </p:nvSpPr>
        <p:spPr>
          <a:xfrm>
            <a:off x="7708701" y="3776662"/>
            <a:ext cx="2971800" cy="3333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800" u="none" cap="none" strike="noStrike">
                <a:solidFill>
                  <a:srgbClr val="666666"/>
                </a:solidFill>
                <a:latin typeface="Noto Sans JP"/>
                <a:ea typeface="Noto Sans JP"/>
                <a:cs typeface="Noto Sans JP"/>
                <a:sym typeface="Noto Sans JP"/>
              </a:rPr>
              <a:t>月額実行支援（オプション）</a:t>
            </a:r>
            <a:endParaRPr/>
          </a:p>
        </p:txBody>
      </p:sp>
      <p:sp>
        <p:nvSpPr>
          <p:cNvPr id="234" name="Google Shape;234;p22"/>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概算費用感</a:t>
            </a:r>
            <a:endParaRPr/>
          </a:p>
        </p:txBody>
      </p:sp>
      <p:sp>
        <p:nvSpPr>
          <p:cNvPr id="235" name="Google Shape;235;p22"/>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39" name="Shape 239"/>
        <p:cNvGrpSpPr/>
        <p:nvPr/>
      </p:nvGrpSpPr>
      <p:grpSpPr>
        <a:xfrm>
          <a:off x="0" y="0"/>
          <a:ext cx="0" cy="0"/>
          <a:chOff x="0" y="0"/>
          <a:chExt cx="0" cy="0"/>
        </a:xfrm>
      </p:grpSpPr>
      <p:pic>
        <p:nvPicPr>
          <p:cNvPr descr="image.png" id="240" name="Google Shape;240;p23"/>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41" name="Google Shape;241;p23"/>
          <p:cNvSpPr txBox="1"/>
          <p:nvPr/>
        </p:nvSpPr>
        <p:spPr>
          <a:xfrm>
            <a:off x="762000" y="571500"/>
            <a:ext cx="5000625"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支援実績と強み</a:t>
            </a:r>
            <a:endParaRPr/>
          </a:p>
        </p:txBody>
      </p:sp>
      <p:sp>
        <p:nvSpPr>
          <p:cNvPr id="242" name="Google Shape;242;p23"/>
          <p:cNvSpPr/>
          <p:nvPr/>
        </p:nvSpPr>
        <p:spPr>
          <a:xfrm>
            <a:off x="571500" y="571500"/>
            <a:ext cx="76200" cy="4857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43" name="Google Shape;243;p23"/>
          <p:cNvSpPr txBox="1"/>
          <p:nvPr/>
        </p:nvSpPr>
        <p:spPr>
          <a:xfrm>
            <a:off x="571500" y="1438275"/>
            <a:ext cx="5200650" cy="247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3366"/>
                </a:solidFill>
                <a:latin typeface="Noto Sans JP"/>
                <a:ea typeface="Noto Sans JP"/>
                <a:cs typeface="Noto Sans JP"/>
                <a:sym typeface="Noto Sans JP"/>
              </a:rPr>
              <a:t>専門性と実績の融合</a:t>
            </a:r>
            <a:endParaRPr/>
          </a:p>
        </p:txBody>
      </p:sp>
      <p:sp>
        <p:nvSpPr>
          <p:cNvPr id="244" name="Google Shape;244;p23"/>
          <p:cNvSpPr txBox="1"/>
          <p:nvPr/>
        </p:nvSpPr>
        <p:spPr>
          <a:xfrm>
            <a:off x="571500" y="1685925"/>
            <a:ext cx="4953000"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弊社は国内製造業、流通業を中心に累計200社以上の変革支援実績を有しております。</a:t>
            </a:r>
            <a:endParaRPr/>
          </a:p>
        </p:txBody>
      </p:sp>
      <p:sp>
        <p:nvSpPr>
          <p:cNvPr id="245" name="Google Shape;245;p23"/>
          <p:cNvSpPr txBox="1"/>
          <p:nvPr/>
        </p:nvSpPr>
        <p:spPr>
          <a:xfrm>
            <a:off x="1000125" y="2590800"/>
            <a:ext cx="4524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同規模企業でのDX成功事例（2023年）</a:t>
            </a:r>
            <a:endParaRPr/>
          </a:p>
        </p:txBody>
      </p:sp>
      <p:sp>
        <p:nvSpPr>
          <p:cNvPr id="246" name="Google Shape;246;p23"/>
          <p:cNvSpPr txBox="1"/>
          <p:nvPr/>
        </p:nvSpPr>
        <p:spPr>
          <a:xfrm>
            <a:off x="1000125" y="3164085"/>
            <a:ext cx="4524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現場に深く入り込む「伴走型」の支援スタイル</a:t>
            </a:r>
            <a:endParaRPr/>
          </a:p>
        </p:txBody>
      </p:sp>
      <p:sp>
        <p:nvSpPr>
          <p:cNvPr id="247" name="Google Shape;247;p23"/>
          <p:cNvSpPr txBox="1"/>
          <p:nvPr/>
        </p:nvSpPr>
        <p:spPr>
          <a:xfrm>
            <a:off x="1000125" y="3737371"/>
            <a:ext cx="4524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業界特化型のデータモデルを保有</a:t>
            </a:r>
            <a:endParaRPr/>
          </a:p>
        </p:txBody>
      </p:sp>
      <p:pic>
        <p:nvPicPr>
          <p:cNvPr descr="image.png" id="248" name="Google Shape;248;p23"/>
          <p:cNvPicPr preferRelativeResize="0"/>
          <p:nvPr/>
        </p:nvPicPr>
        <p:blipFill rotWithShape="1">
          <a:blip r:embed="rId4">
            <a:alphaModFix/>
          </a:blip>
          <a:srcRect b="0" l="0" r="0" t="0"/>
          <a:stretch/>
        </p:blipFill>
        <p:spPr>
          <a:xfrm>
            <a:off x="571500" y="2624137"/>
            <a:ext cx="177849" cy="257175"/>
          </a:xfrm>
          <a:prstGeom prst="rect">
            <a:avLst/>
          </a:prstGeom>
          <a:noFill/>
          <a:ln>
            <a:noFill/>
          </a:ln>
        </p:spPr>
      </p:pic>
      <p:pic>
        <p:nvPicPr>
          <p:cNvPr descr="image.png" id="249" name="Google Shape;249;p23"/>
          <p:cNvPicPr preferRelativeResize="0"/>
          <p:nvPr/>
        </p:nvPicPr>
        <p:blipFill rotWithShape="1">
          <a:blip r:embed="rId4">
            <a:alphaModFix/>
          </a:blip>
          <a:srcRect b="0" l="0" r="0" t="0"/>
          <a:stretch/>
        </p:blipFill>
        <p:spPr>
          <a:xfrm>
            <a:off x="571500" y="3197423"/>
            <a:ext cx="177849" cy="257175"/>
          </a:xfrm>
          <a:prstGeom prst="rect">
            <a:avLst/>
          </a:prstGeom>
          <a:noFill/>
          <a:ln>
            <a:noFill/>
          </a:ln>
        </p:spPr>
      </p:pic>
      <p:pic>
        <p:nvPicPr>
          <p:cNvPr descr="image.png" id="250" name="Google Shape;250;p23"/>
          <p:cNvPicPr preferRelativeResize="0"/>
          <p:nvPr/>
        </p:nvPicPr>
        <p:blipFill rotWithShape="1">
          <a:blip r:embed="rId4">
            <a:alphaModFix/>
          </a:blip>
          <a:srcRect b="0" l="0" r="0" t="0"/>
          <a:stretch/>
        </p:blipFill>
        <p:spPr>
          <a:xfrm>
            <a:off x="571500" y="3770709"/>
            <a:ext cx="177849" cy="2571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54" name="Shape 254"/>
        <p:cNvGrpSpPr/>
        <p:nvPr/>
      </p:nvGrpSpPr>
      <p:grpSpPr>
        <a:xfrm>
          <a:off x="0" y="0"/>
          <a:ext cx="0" cy="0"/>
          <a:chOff x="0" y="0"/>
          <a:chExt cx="0" cy="0"/>
        </a:xfrm>
      </p:grpSpPr>
      <p:pic>
        <p:nvPicPr>
          <p:cNvPr descr="image.png" id="255" name="Google Shape;255;p24"/>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56" name="Google Shape;256;p24"/>
          <p:cNvSpPr txBox="1"/>
          <p:nvPr/>
        </p:nvSpPr>
        <p:spPr>
          <a:xfrm>
            <a:off x="2940605" y="1890712"/>
            <a:ext cx="6310788" cy="11049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6000" u="none" cap="none" strike="noStrike">
                <a:solidFill>
                  <a:srgbClr val="003366"/>
                </a:solidFill>
                <a:latin typeface="Noto Sans JP"/>
                <a:ea typeface="Noto Sans JP"/>
                <a:cs typeface="Noto Sans JP"/>
                <a:sym typeface="Noto Sans JP"/>
              </a:rPr>
              <a:t>ご質問承ります</a:t>
            </a:r>
            <a:endParaRPr/>
          </a:p>
        </p:txBody>
      </p:sp>
      <p:sp>
        <p:nvSpPr>
          <p:cNvPr id="257" name="Google Shape;257;p24"/>
          <p:cNvSpPr txBox="1"/>
          <p:nvPr/>
        </p:nvSpPr>
        <p:spPr>
          <a:xfrm>
            <a:off x="3090862" y="3186112"/>
            <a:ext cx="6010275" cy="3048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本日は貴重なお時間をいただき、誠にありがとうございます。</a:t>
            </a:r>
            <a:endParaRPr/>
          </a:p>
        </p:txBody>
      </p:sp>
      <p:sp>
        <p:nvSpPr>
          <p:cNvPr id="258" name="Google Shape;258;p24"/>
          <p:cNvSpPr txBox="1"/>
          <p:nvPr/>
        </p:nvSpPr>
        <p:spPr>
          <a:xfrm>
            <a:off x="3090862" y="3967162"/>
            <a:ext cx="6010275" cy="10001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0" i="0" lang="en-US" sz="1800" u="none" cap="none" strike="noStrike">
                <a:solidFill>
                  <a:srgbClr val="666666"/>
                </a:solidFill>
                <a:latin typeface="Noto Sans JP"/>
                <a:ea typeface="Noto Sans JP"/>
                <a:cs typeface="Noto Sans JP"/>
                <a:sym typeface="Noto Sans JP"/>
              </a:rPr>
              <a:t>ジェミニ・コンサルティング・グループ</a:t>
            </a:r>
            <a:br>
              <a:rPr b="0" i="0" lang="en-US" sz="1800" u="none" cap="none" strike="noStrike">
                <a:solidFill>
                  <a:schemeClr val="dk1"/>
                </a:solidFill>
                <a:latin typeface="Calibri"/>
                <a:ea typeface="Calibri"/>
                <a:cs typeface="Calibri"/>
                <a:sym typeface="Calibri"/>
              </a:rPr>
            </a:br>
            <a:r>
              <a:rPr b="0" i="0" lang="en-US" sz="1800" u="none" cap="none" strike="noStrike">
                <a:solidFill>
                  <a:srgbClr val="666666"/>
                </a:solidFill>
                <a:latin typeface="Noto Sans JP"/>
                <a:ea typeface="Noto Sans JP"/>
                <a:cs typeface="Noto Sans JP"/>
                <a:sym typeface="Noto Sans JP"/>
              </a:rPr>
              <a:t> お問い合わせ: support@gemini-consulting.example.com</a:t>
            </a:r>
            <a:br>
              <a:rPr b="0" i="0" lang="en-US" sz="1800" u="none" cap="none" strike="noStrike">
                <a:solidFill>
                  <a:schemeClr val="dk1"/>
                </a:solidFill>
                <a:latin typeface="Calibri"/>
                <a:ea typeface="Calibri"/>
                <a:cs typeface="Calibri"/>
                <a:sym typeface="Calibri"/>
              </a:rPr>
            </a:br>
            <a:r>
              <a:rPr b="0" i="0" lang="en-US" sz="1800" u="none" cap="none" strike="noStrike">
                <a:solidFill>
                  <a:srgbClr val="666666"/>
                </a:solidFill>
                <a:latin typeface="Noto Sans JP"/>
                <a:ea typeface="Noto Sans JP"/>
                <a:cs typeface="Noto Sans JP"/>
                <a:sym typeface="Noto Sans JP"/>
              </a:rPr>
              <a:t> Web: www.gemini-consulting.example.com</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93" name="Shape 93"/>
        <p:cNvGrpSpPr/>
        <p:nvPr/>
      </p:nvGrpSpPr>
      <p:grpSpPr>
        <a:xfrm>
          <a:off x="0" y="0"/>
          <a:ext cx="0" cy="0"/>
          <a:chOff x="0" y="0"/>
          <a:chExt cx="0" cy="0"/>
        </a:xfrm>
      </p:grpSpPr>
      <p:pic>
        <p:nvPicPr>
          <p:cNvPr descr="image.png" id="94" name="Google Shape;94;p14"/>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95" name="Google Shape;95;p14"/>
          <p:cNvPicPr preferRelativeResize="0"/>
          <p:nvPr/>
        </p:nvPicPr>
        <p:blipFill rotWithShape="1">
          <a:blip r:embed="rId4">
            <a:alphaModFix/>
          </a:blip>
          <a:srcRect b="0" l="0" r="0" t="0"/>
          <a:stretch/>
        </p:blipFill>
        <p:spPr>
          <a:xfrm>
            <a:off x="571500" y="1966912"/>
            <a:ext cx="3492549" cy="3829050"/>
          </a:xfrm>
          <a:prstGeom prst="rect">
            <a:avLst/>
          </a:prstGeom>
          <a:noFill/>
          <a:ln>
            <a:noFill/>
          </a:ln>
        </p:spPr>
      </p:pic>
      <p:pic>
        <p:nvPicPr>
          <p:cNvPr descr="image.png" id="96" name="Google Shape;96;p14"/>
          <p:cNvPicPr preferRelativeResize="0"/>
          <p:nvPr/>
        </p:nvPicPr>
        <p:blipFill rotWithShape="1">
          <a:blip r:embed="rId5">
            <a:alphaModFix/>
          </a:blip>
          <a:srcRect b="0" l="0" r="0" t="0"/>
          <a:stretch/>
        </p:blipFill>
        <p:spPr>
          <a:xfrm>
            <a:off x="4349799" y="1966912"/>
            <a:ext cx="3492549" cy="3829050"/>
          </a:xfrm>
          <a:prstGeom prst="rect">
            <a:avLst/>
          </a:prstGeom>
          <a:noFill/>
          <a:ln>
            <a:noFill/>
          </a:ln>
        </p:spPr>
      </p:pic>
      <p:pic>
        <p:nvPicPr>
          <p:cNvPr descr="image.png" id="97" name="Google Shape;97;p14"/>
          <p:cNvPicPr preferRelativeResize="0"/>
          <p:nvPr/>
        </p:nvPicPr>
        <p:blipFill rotWithShape="1">
          <a:blip r:embed="rId6">
            <a:alphaModFix/>
          </a:blip>
          <a:srcRect b="0" l="0" r="0" t="0"/>
          <a:stretch/>
        </p:blipFill>
        <p:spPr>
          <a:xfrm>
            <a:off x="8128099" y="1966912"/>
            <a:ext cx="3492549" cy="3829050"/>
          </a:xfrm>
          <a:prstGeom prst="rect">
            <a:avLst/>
          </a:prstGeom>
          <a:noFill/>
          <a:ln>
            <a:noFill/>
          </a:ln>
        </p:spPr>
      </p:pic>
      <p:sp>
        <p:nvSpPr>
          <p:cNvPr id="98" name="Google Shape;98;p14"/>
          <p:cNvSpPr txBox="1"/>
          <p:nvPr/>
        </p:nvSpPr>
        <p:spPr>
          <a:xfrm>
            <a:off x="884236" y="3252787"/>
            <a:ext cx="2867077"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現状と課題</a:t>
            </a:r>
            <a:endParaRPr/>
          </a:p>
        </p:txBody>
      </p:sp>
      <p:sp>
        <p:nvSpPr>
          <p:cNvPr id="99" name="Google Shape;99;p14"/>
          <p:cNvSpPr txBox="1"/>
          <p:nvPr/>
        </p:nvSpPr>
        <p:spPr>
          <a:xfrm>
            <a:off x="952500" y="3748087"/>
            <a:ext cx="2730549" cy="152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市場環境の変化により既存事業の成長が鈍化。デジタルトランスフォーメーションを通じた抜本的な構造改革が急務となっています。</a:t>
            </a:r>
            <a:endParaRPr/>
          </a:p>
        </p:txBody>
      </p:sp>
      <p:sp>
        <p:nvSpPr>
          <p:cNvPr id="100" name="Google Shape;100;p14"/>
          <p:cNvSpPr txBox="1"/>
          <p:nvPr/>
        </p:nvSpPr>
        <p:spPr>
          <a:xfrm>
            <a:off x="4662535" y="3252787"/>
            <a:ext cx="2867077"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解決方針</a:t>
            </a:r>
            <a:endParaRPr/>
          </a:p>
        </p:txBody>
      </p:sp>
      <p:sp>
        <p:nvSpPr>
          <p:cNvPr id="101" name="Google Shape;101;p14"/>
          <p:cNvSpPr txBox="1"/>
          <p:nvPr/>
        </p:nvSpPr>
        <p:spPr>
          <a:xfrm>
            <a:off x="4730799" y="3748087"/>
            <a:ext cx="2730549" cy="15240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顧客体験の再定義と、データ駆動型オペレーションへの転換。3フェーズに分けた段階的な導入によりリスクを最小化し成果を最大化します。</a:t>
            </a:r>
            <a:endParaRPr/>
          </a:p>
        </p:txBody>
      </p:sp>
      <p:sp>
        <p:nvSpPr>
          <p:cNvPr id="102" name="Google Shape;102;p14"/>
          <p:cNvSpPr txBox="1"/>
          <p:nvPr/>
        </p:nvSpPr>
        <p:spPr>
          <a:xfrm>
            <a:off x="8440835" y="3252787"/>
            <a:ext cx="2867077" cy="35242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期待効果</a:t>
            </a:r>
            <a:endParaRPr/>
          </a:p>
        </p:txBody>
      </p:sp>
      <p:sp>
        <p:nvSpPr>
          <p:cNvPr id="103" name="Google Shape;103;p14"/>
          <p:cNvSpPr txBox="1"/>
          <p:nvPr/>
        </p:nvSpPr>
        <p:spPr>
          <a:xfrm>
            <a:off x="8509099" y="3748087"/>
            <a:ext cx="27305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プロジェクト完了後、営業利益率の3%向上と、新規顧客獲得コストの25%削減を見込んでおります。</a:t>
            </a:r>
            <a:endParaRPr/>
          </a:p>
        </p:txBody>
      </p:sp>
      <p:pic>
        <p:nvPicPr>
          <p:cNvPr descr="image.png" id="104" name="Google Shape;104;p14"/>
          <p:cNvPicPr preferRelativeResize="0"/>
          <p:nvPr/>
        </p:nvPicPr>
        <p:blipFill rotWithShape="1">
          <a:blip r:embed="rId7">
            <a:alphaModFix/>
          </a:blip>
          <a:srcRect b="0" l="0" r="0" t="0"/>
          <a:stretch/>
        </p:blipFill>
        <p:spPr>
          <a:xfrm>
            <a:off x="2089100" y="2528887"/>
            <a:ext cx="457200" cy="457200"/>
          </a:xfrm>
          <a:prstGeom prst="rect">
            <a:avLst/>
          </a:prstGeom>
          <a:noFill/>
          <a:ln>
            <a:noFill/>
          </a:ln>
        </p:spPr>
      </p:pic>
      <p:pic>
        <p:nvPicPr>
          <p:cNvPr descr="image.png" id="105" name="Google Shape;105;p14"/>
          <p:cNvPicPr preferRelativeResize="0"/>
          <p:nvPr/>
        </p:nvPicPr>
        <p:blipFill rotWithShape="1">
          <a:blip r:embed="rId8">
            <a:alphaModFix/>
          </a:blip>
          <a:srcRect b="0" l="0" r="0" t="0"/>
          <a:stretch/>
        </p:blipFill>
        <p:spPr>
          <a:xfrm>
            <a:off x="5924550" y="2528887"/>
            <a:ext cx="342900" cy="457200"/>
          </a:xfrm>
          <a:prstGeom prst="rect">
            <a:avLst/>
          </a:prstGeom>
          <a:noFill/>
          <a:ln>
            <a:noFill/>
          </a:ln>
        </p:spPr>
      </p:pic>
      <p:pic>
        <p:nvPicPr>
          <p:cNvPr descr="image.png" id="106" name="Google Shape;106;p14"/>
          <p:cNvPicPr preferRelativeResize="0"/>
          <p:nvPr/>
        </p:nvPicPr>
        <p:blipFill rotWithShape="1">
          <a:blip r:embed="rId9">
            <a:alphaModFix/>
          </a:blip>
          <a:srcRect b="0" l="0" r="0" t="0"/>
          <a:stretch/>
        </p:blipFill>
        <p:spPr>
          <a:xfrm>
            <a:off x="9645699" y="2528887"/>
            <a:ext cx="457200" cy="457200"/>
          </a:xfrm>
          <a:prstGeom prst="rect">
            <a:avLst/>
          </a:prstGeom>
          <a:noFill/>
          <a:ln>
            <a:noFill/>
          </a:ln>
        </p:spPr>
      </p:pic>
      <p:sp>
        <p:nvSpPr>
          <p:cNvPr id="107" name="Google Shape;107;p14"/>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エグゼクティブ・サマリー</a:t>
            </a:r>
            <a:endParaRPr/>
          </a:p>
        </p:txBody>
      </p:sp>
      <p:sp>
        <p:nvSpPr>
          <p:cNvPr id="108" name="Google Shape;108;p14"/>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12" name="Shape 112"/>
        <p:cNvGrpSpPr/>
        <p:nvPr/>
      </p:nvGrpSpPr>
      <p:grpSpPr>
        <a:xfrm>
          <a:off x="0" y="0"/>
          <a:ext cx="0" cy="0"/>
          <a:chOff x="0" y="0"/>
          <a:chExt cx="0" cy="0"/>
        </a:xfrm>
      </p:grpSpPr>
      <p:pic>
        <p:nvPicPr>
          <p:cNvPr descr="image.png" id="113" name="Google Shape;113;p15"/>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14" name="Google Shape;114;p15"/>
          <p:cNvPicPr preferRelativeResize="0"/>
          <p:nvPr/>
        </p:nvPicPr>
        <p:blipFill rotWithShape="1">
          <a:blip r:embed="rId4">
            <a:alphaModFix/>
          </a:blip>
          <a:srcRect b="0" l="0" r="0" t="0"/>
          <a:stretch/>
        </p:blipFill>
        <p:spPr>
          <a:xfrm>
            <a:off x="6334125" y="2071687"/>
            <a:ext cx="5286375" cy="3619500"/>
          </a:xfrm>
          <a:prstGeom prst="rect">
            <a:avLst/>
          </a:prstGeom>
          <a:noFill/>
          <a:ln>
            <a:noFill/>
          </a:ln>
        </p:spPr>
      </p:pic>
      <p:sp>
        <p:nvSpPr>
          <p:cNvPr id="115" name="Google Shape;115;p15"/>
          <p:cNvSpPr txBox="1"/>
          <p:nvPr/>
        </p:nvSpPr>
        <p:spPr>
          <a:xfrm>
            <a:off x="571500" y="2071687"/>
            <a:ext cx="5550693" cy="2571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3366"/>
                </a:solidFill>
                <a:latin typeface="Noto Sans JP"/>
                <a:ea typeface="Noto Sans JP"/>
                <a:cs typeface="Noto Sans JP"/>
                <a:sym typeface="Noto Sans JP"/>
              </a:rPr>
              <a:t>市場・競合の激化</a:t>
            </a:r>
            <a:endParaRPr/>
          </a:p>
        </p:txBody>
      </p:sp>
      <p:sp>
        <p:nvSpPr>
          <p:cNvPr id="116" name="Google Shape;116;p15"/>
          <p:cNvSpPr txBox="1"/>
          <p:nvPr/>
        </p:nvSpPr>
        <p:spPr>
          <a:xfrm>
            <a:off x="571500" y="2328862"/>
            <a:ext cx="528637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新規参入者による価格競争が激化しており、従来の付加価値だけでは差別化が困難な状況にあります。</a:t>
            </a:r>
            <a:endParaRPr/>
          </a:p>
        </p:txBody>
      </p:sp>
      <p:sp>
        <p:nvSpPr>
          <p:cNvPr id="117" name="Google Shape;117;p15"/>
          <p:cNvSpPr txBox="1"/>
          <p:nvPr/>
        </p:nvSpPr>
        <p:spPr>
          <a:xfrm>
            <a:off x="1000125" y="3128962"/>
            <a:ext cx="485775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市場成長率の鈍化（前年比-2%）</a:t>
            </a:r>
            <a:endParaRPr/>
          </a:p>
        </p:txBody>
      </p:sp>
      <p:sp>
        <p:nvSpPr>
          <p:cNvPr id="118" name="Google Shape;118;p15"/>
          <p:cNvSpPr txBox="1"/>
          <p:nvPr/>
        </p:nvSpPr>
        <p:spPr>
          <a:xfrm>
            <a:off x="1000125" y="3702248"/>
            <a:ext cx="485775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顧客ニーズの多様化と小口化</a:t>
            </a:r>
            <a:endParaRPr/>
          </a:p>
        </p:txBody>
      </p:sp>
      <p:sp>
        <p:nvSpPr>
          <p:cNvPr id="119" name="Google Shape;119;p15"/>
          <p:cNvSpPr txBox="1"/>
          <p:nvPr/>
        </p:nvSpPr>
        <p:spPr>
          <a:xfrm>
            <a:off x="1000125" y="4275534"/>
            <a:ext cx="4857750"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650" u="none" cap="none" strike="noStrike">
                <a:solidFill>
                  <a:srgbClr val="333333"/>
                </a:solidFill>
                <a:latin typeface="Noto Sans JP"/>
                <a:ea typeface="Noto Sans JP"/>
                <a:cs typeface="Noto Sans JP"/>
                <a:sym typeface="Noto Sans JP"/>
              </a:rPr>
              <a:t>競合他社のデジタルシフト先行</a:t>
            </a:r>
            <a:endParaRPr/>
          </a:p>
        </p:txBody>
      </p:sp>
      <p:pic>
        <p:nvPicPr>
          <p:cNvPr descr="image.png" id="120" name="Google Shape;120;p15"/>
          <p:cNvPicPr preferRelativeResize="0"/>
          <p:nvPr/>
        </p:nvPicPr>
        <p:blipFill rotWithShape="1">
          <a:blip r:embed="rId5">
            <a:alphaModFix/>
          </a:blip>
          <a:srcRect b="0" l="0" r="0" t="0"/>
          <a:stretch/>
        </p:blipFill>
        <p:spPr>
          <a:xfrm>
            <a:off x="571500" y="3167062"/>
            <a:ext cx="228600" cy="247650"/>
          </a:xfrm>
          <a:prstGeom prst="rect">
            <a:avLst/>
          </a:prstGeom>
          <a:noFill/>
          <a:ln>
            <a:noFill/>
          </a:ln>
        </p:spPr>
      </p:pic>
      <p:pic>
        <p:nvPicPr>
          <p:cNvPr descr="image.png" id="121" name="Google Shape;121;p15"/>
          <p:cNvPicPr preferRelativeResize="0"/>
          <p:nvPr/>
        </p:nvPicPr>
        <p:blipFill rotWithShape="1">
          <a:blip r:embed="rId5">
            <a:alphaModFix/>
          </a:blip>
          <a:srcRect b="0" l="0" r="0" t="0"/>
          <a:stretch/>
        </p:blipFill>
        <p:spPr>
          <a:xfrm>
            <a:off x="571500" y="3740348"/>
            <a:ext cx="228600" cy="247650"/>
          </a:xfrm>
          <a:prstGeom prst="rect">
            <a:avLst/>
          </a:prstGeom>
          <a:noFill/>
          <a:ln>
            <a:noFill/>
          </a:ln>
        </p:spPr>
      </p:pic>
      <p:pic>
        <p:nvPicPr>
          <p:cNvPr descr="image.png" id="122" name="Google Shape;122;p15"/>
          <p:cNvPicPr preferRelativeResize="0"/>
          <p:nvPr/>
        </p:nvPicPr>
        <p:blipFill rotWithShape="1">
          <a:blip r:embed="rId5">
            <a:alphaModFix/>
          </a:blip>
          <a:srcRect b="0" l="0" r="0" t="0"/>
          <a:stretch/>
        </p:blipFill>
        <p:spPr>
          <a:xfrm>
            <a:off x="571500" y="4313634"/>
            <a:ext cx="228600" cy="247650"/>
          </a:xfrm>
          <a:prstGeom prst="rect">
            <a:avLst/>
          </a:prstGeom>
          <a:noFill/>
          <a:ln>
            <a:noFill/>
          </a:ln>
        </p:spPr>
      </p:pic>
      <p:sp>
        <p:nvSpPr>
          <p:cNvPr id="123" name="Google Shape;123;p15"/>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現状分析：市場環境と内部環境</a:t>
            </a:r>
            <a:endParaRPr/>
          </a:p>
        </p:txBody>
      </p:sp>
      <p:sp>
        <p:nvSpPr>
          <p:cNvPr id="124" name="Google Shape;124;p15"/>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28" name="Shape 128"/>
        <p:cNvGrpSpPr/>
        <p:nvPr/>
      </p:nvGrpSpPr>
      <p:grpSpPr>
        <a:xfrm>
          <a:off x="0" y="0"/>
          <a:ext cx="0" cy="0"/>
          <a:chOff x="0" y="0"/>
          <a:chExt cx="0" cy="0"/>
        </a:xfrm>
      </p:grpSpPr>
      <p:pic>
        <p:nvPicPr>
          <p:cNvPr descr="image.png" id="129" name="Google Shape;129;p16"/>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30" name="Google Shape;130;p16"/>
          <p:cNvPicPr preferRelativeResize="0"/>
          <p:nvPr/>
        </p:nvPicPr>
        <p:blipFill rotWithShape="1">
          <a:blip r:embed="rId4">
            <a:alphaModFix/>
          </a:blip>
          <a:srcRect b="0" l="0" r="0" t="0"/>
          <a:stretch/>
        </p:blipFill>
        <p:spPr>
          <a:xfrm>
            <a:off x="571500" y="2181225"/>
            <a:ext cx="3492549" cy="3362325"/>
          </a:xfrm>
          <a:prstGeom prst="rect">
            <a:avLst/>
          </a:prstGeom>
          <a:noFill/>
          <a:ln>
            <a:noFill/>
          </a:ln>
        </p:spPr>
      </p:pic>
      <p:pic>
        <p:nvPicPr>
          <p:cNvPr descr="image.png" id="131" name="Google Shape;131;p16"/>
          <p:cNvPicPr preferRelativeResize="0"/>
          <p:nvPr/>
        </p:nvPicPr>
        <p:blipFill rotWithShape="1">
          <a:blip r:embed="rId5">
            <a:alphaModFix/>
          </a:blip>
          <a:srcRect b="0" l="0" r="0" t="0"/>
          <a:stretch/>
        </p:blipFill>
        <p:spPr>
          <a:xfrm>
            <a:off x="4349799" y="2181225"/>
            <a:ext cx="3492549" cy="3362325"/>
          </a:xfrm>
          <a:prstGeom prst="rect">
            <a:avLst/>
          </a:prstGeom>
          <a:noFill/>
          <a:ln>
            <a:noFill/>
          </a:ln>
        </p:spPr>
      </p:pic>
      <p:pic>
        <p:nvPicPr>
          <p:cNvPr descr="image.png" id="132" name="Google Shape;132;p16"/>
          <p:cNvPicPr preferRelativeResize="0"/>
          <p:nvPr/>
        </p:nvPicPr>
        <p:blipFill rotWithShape="1">
          <a:blip r:embed="rId6">
            <a:alphaModFix/>
          </a:blip>
          <a:srcRect b="0" l="0" r="0" t="0"/>
          <a:stretch/>
        </p:blipFill>
        <p:spPr>
          <a:xfrm>
            <a:off x="8128099" y="2181225"/>
            <a:ext cx="3492549" cy="3362325"/>
          </a:xfrm>
          <a:prstGeom prst="rect">
            <a:avLst/>
          </a:prstGeom>
          <a:noFill/>
          <a:ln>
            <a:noFill/>
          </a:ln>
        </p:spPr>
      </p:pic>
      <p:sp>
        <p:nvSpPr>
          <p:cNvPr id="133" name="Google Shape;133;p16"/>
          <p:cNvSpPr txBox="1"/>
          <p:nvPr/>
        </p:nvSpPr>
        <p:spPr>
          <a:xfrm>
            <a:off x="884236" y="3324225"/>
            <a:ext cx="2867077" cy="3333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データの孤立化</a:t>
            </a:r>
            <a:endParaRPr/>
          </a:p>
        </p:txBody>
      </p:sp>
      <p:sp>
        <p:nvSpPr>
          <p:cNvPr id="134" name="Google Shape;134;p16"/>
          <p:cNvSpPr txBox="1"/>
          <p:nvPr/>
        </p:nvSpPr>
        <p:spPr>
          <a:xfrm>
            <a:off x="952500" y="3800475"/>
            <a:ext cx="27305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部門ごとに顧客データが分断されており、クロスセルや解約予兆の検知が十分にできていないと推測されます。</a:t>
            </a:r>
            <a:endParaRPr/>
          </a:p>
        </p:txBody>
      </p:sp>
      <p:sp>
        <p:nvSpPr>
          <p:cNvPr id="135" name="Google Shape;135;p16"/>
          <p:cNvSpPr txBox="1"/>
          <p:nvPr/>
        </p:nvSpPr>
        <p:spPr>
          <a:xfrm>
            <a:off x="4662535" y="3324225"/>
            <a:ext cx="2867077" cy="3333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プロセスの硬直性</a:t>
            </a:r>
            <a:endParaRPr/>
          </a:p>
        </p:txBody>
      </p:sp>
      <p:sp>
        <p:nvSpPr>
          <p:cNvPr id="136" name="Google Shape;136;p16"/>
          <p:cNvSpPr txBox="1"/>
          <p:nvPr/>
        </p:nvSpPr>
        <p:spPr>
          <a:xfrm>
            <a:off x="4730799" y="3800475"/>
            <a:ext cx="27305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長年の慣習によるアナログな業務プロセスが、意思決定のスピードを阻害している要因となっています。</a:t>
            </a:r>
            <a:endParaRPr/>
          </a:p>
        </p:txBody>
      </p:sp>
      <p:sp>
        <p:nvSpPr>
          <p:cNvPr id="137" name="Google Shape;137;p16"/>
          <p:cNvSpPr txBox="1"/>
          <p:nvPr/>
        </p:nvSpPr>
        <p:spPr>
          <a:xfrm>
            <a:off x="8440835" y="3324225"/>
            <a:ext cx="2867077" cy="333375"/>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950" u="none" cap="none" strike="noStrike">
                <a:solidFill>
                  <a:srgbClr val="003366"/>
                </a:solidFill>
                <a:latin typeface="Noto Sans JP"/>
                <a:ea typeface="Noto Sans JP"/>
                <a:cs typeface="Noto Sans JP"/>
                <a:sym typeface="Noto Sans JP"/>
              </a:rPr>
              <a:t>リソースの最適化</a:t>
            </a:r>
            <a:endParaRPr/>
          </a:p>
        </p:txBody>
      </p:sp>
      <p:sp>
        <p:nvSpPr>
          <p:cNvPr id="138" name="Google Shape;138;p16"/>
          <p:cNvSpPr txBox="1"/>
          <p:nvPr/>
        </p:nvSpPr>
        <p:spPr>
          <a:xfrm>
            <a:off x="8509099" y="3800475"/>
            <a:ext cx="2730549" cy="1219200"/>
          </a:xfrm>
          <a:prstGeom prst="rect">
            <a:avLst/>
          </a:prstGeom>
          <a:noFill/>
          <a:ln>
            <a:noFill/>
          </a:ln>
        </p:spPr>
        <p:txBody>
          <a:bodyPr anchorCtr="0" anchor="t" bIns="0" lIns="0" spcFirstLastPara="1" rIns="0" wrap="square" tIns="0">
            <a:spAutoFit/>
          </a:bodyPr>
          <a:lstStyle/>
          <a:p>
            <a:pPr indent="0" lvl="0" marL="0" marR="0" rtl="0" algn="ctr">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高スキル人材が定型業務に時間を割かれており、戦略的な企画業務へ注力できていない可能性があります。</a:t>
            </a:r>
            <a:endParaRPr/>
          </a:p>
        </p:txBody>
      </p:sp>
      <p:pic>
        <p:nvPicPr>
          <p:cNvPr descr="image.png" id="139" name="Google Shape;139;p16"/>
          <p:cNvPicPr preferRelativeResize="0"/>
          <p:nvPr/>
        </p:nvPicPr>
        <p:blipFill rotWithShape="1">
          <a:blip r:embed="rId7">
            <a:alphaModFix/>
          </a:blip>
          <a:srcRect b="0" l="0" r="0" t="0"/>
          <a:stretch/>
        </p:blipFill>
        <p:spPr>
          <a:xfrm>
            <a:off x="2139850" y="2647950"/>
            <a:ext cx="355699" cy="457200"/>
          </a:xfrm>
          <a:prstGeom prst="rect">
            <a:avLst/>
          </a:prstGeom>
          <a:noFill/>
          <a:ln>
            <a:noFill/>
          </a:ln>
        </p:spPr>
      </p:pic>
      <p:pic>
        <p:nvPicPr>
          <p:cNvPr descr="image.png" id="140" name="Google Shape;140;p16"/>
          <p:cNvPicPr preferRelativeResize="0"/>
          <p:nvPr/>
        </p:nvPicPr>
        <p:blipFill rotWithShape="1">
          <a:blip r:embed="rId8">
            <a:alphaModFix/>
          </a:blip>
          <a:srcRect b="0" l="0" r="0" t="0"/>
          <a:stretch/>
        </p:blipFill>
        <p:spPr>
          <a:xfrm>
            <a:off x="5918150" y="2647950"/>
            <a:ext cx="355699" cy="457200"/>
          </a:xfrm>
          <a:prstGeom prst="rect">
            <a:avLst/>
          </a:prstGeom>
          <a:noFill/>
          <a:ln>
            <a:noFill/>
          </a:ln>
        </p:spPr>
      </p:pic>
      <p:pic>
        <p:nvPicPr>
          <p:cNvPr descr="image.png" id="141" name="Google Shape;141;p16"/>
          <p:cNvPicPr preferRelativeResize="0"/>
          <p:nvPr/>
        </p:nvPicPr>
        <p:blipFill rotWithShape="1">
          <a:blip r:embed="rId9">
            <a:alphaModFix/>
          </a:blip>
          <a:srcRect b="0" l="0" r="0" t="0"/>
          <a:stretch/>
        </p:blipFill>
        <p:spPr>
          <a:xfrm>
            <a:off x="9696450" y="2647950"/>
            <a:ext cx="355699" cy="457200"/>
          </a:xfrm>
          <a:prstGeom prst="rect">
            <a:avLst/>
          </a:prstGeom>
          <a:noFill/>
          <a:ln>
            <a:noFill/>
          </a:ln>
        </p:spPr>
      </p:pic>
      <p:sp>
        <p:nvSpPr>
          <p:cNvPr id="142" name="Google Shape;142;p16"/>
          <p:cNvSpPr txBox="1"/>
          <p:nvPr/>
        </p:nvSpPr>
        <p:spPr>
          <a:xfrm>
            <a:off x="762000" y="571500"/>
            <a:ext cx="11401425" cy="4857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特定された主要課題と仮説</a:t>
            </a:r>
            <a:endParaRPr/>
          </a:p>
        </p:txBody>
      </p:sp>
      <p:sp>
        <p:nvSpPr>
          <p:cNvPr id="143" name="Google Shape;143;p16"/>
          <p:cNvSpPr/>
          <p:nvPr/>
        </p:nvSpPr>
        <p:spPr>
          <a:xfrm>
            <a:off x="571500" y="571500"/>
            <a:ext cx="76200" cy="4857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47" name="Shape 147"/>
        <p:cNvGrpSpPr/>
        <p:nvPr/>
      </p:nvGrpSpPr>
      <p:grpSpPr>
        <a:xfrm>
          <a:off x="0" y="0"/>
          <a:ext cx="0" cy="0"/>
          <a:chOff x="0" y="0"/>
          <a:chExt cx="0" cy="0"/>
        </a:xfrm>
      </p:grpSpPr>
      <p:pic>
        <p:nvPicPr>
          <p:cNvPr descr="image.png" id="148" name="Google Shape;148;p17"/>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49" name="Google Shape;149;p17"/>
          <p:cNvPicPr preferRelativeResize="0"/>
          <p:nvPr/>
        </p:nvPicPr>
        <p:blipFill rotWithShape="1">
          <a:blip r:embed="rId4">
            <a:alphaModFix/>
          </a:blip>
          <a:srcRect b="0" l="0" r="0" t="0"/>
          <a:stretch/>
        </p:blipFill>
        <p:spPr>
          <a:xfrm>
            <a:off x="1676400" y="1660177"/>
            <a:ext cx="8839200" cy="3537495"/>
          </a:xfrm>
          <a:prstGeom prst="rect">
            <a:avLst/>
          </a:prstGeom>
          <a:noFill/>
          <a:ln>
            <a:noFill/>
          </a:ln>
        </p:spPr>
      </p:pic>
      <p:sp>
        <p:nvSpPr>
          <p:cNvPr id="150" name="Google Shape;150;p17"/>
          <p:cNvSpPr txBox="1"/>
          <p:nvPr/>
        </p:nvSpPr>
        <p:spPr>
          <a:xfrm>
            <a:off x="1455419" y="2250727"/>
            <a:ext cx="9281160" cy="16573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4500" u="none" cap="none" strike="noStrike">
                <a:solidFill>
                  <a:srgbClr val="003366"/>
                </a:solidFill>
                <a:latin typeface="Noto Sans JP"/>
                <a:ea typeface="Noto Sans JP"/>
                <a:cs typeface="Noto Sans JP"/>
                <a:sym typeface="Noto Sans JP"/>
              </a:rPr>
              <a:t>基本方針：データとデザインによる変革</a:t>
            </a:r>
            <a:endParaRPr/>
          </a:p>
        </p:txBody>
      </p:sp>
      <p:sp>
        <p:nvSpPr>
          <p:cNvPr id="151" name="Google Shape;151;p17"/>
          <p:cNvSpPr txBox="1"/>
          <p:nvPr/>
        </p:nvSpPr>
        <p:spPr>
          <a:xfrm>
            <a:off x="1676400" y="4098577"/>
            <a:ext cx="8839200" cy="365670"/>
          </a:xfrm>
          <a:prstGeom prst="rect">
            <a:avLst/>
          </a:prstGeom>
          <a:noFill/>
          <a:ln>
            <a:noFill/>
          </a:ln>
        </p:spPr>
        <p:txBody>
          <a:bodyPr anchorCtr="0" anchor="t" bIns="0" lIns="0" spcFirstLastPara="1" rIns="0" wrap="square" tIns="0">
            <a:spAutoFit/>
          </a:bodyPr>
          <a:lstStyle/>
          <a:p>
            <a:pPr indent="0" lvl="0" marL="0" marR="0" rtl="0" algn="ctr">
              <a:lnSpc>
                <a:spcPct val="159944"/>
              </a:lnSpc>
              <a:spcBef>
                <a:spcPts val="0"/>
              </a:spcBef>
              <a:spcAft>
                <a:spcPts val="0"/>
              </a:spcAft>
              <a:buNone/>
            </a:pPr>
            <a:r>
              <a:rPr b="0" i="0" lang="en-US" sz="1800" u="none" cap="none" strike="noStrike">
                <a:solidFill>
                  <a:srgbClr val="666666"/>
                </a:solidFill>
                <a:latin typeface="Noto Sans JP"/>
                <a:ea typeface="Noto Sans JP"/>
                <a:cs typeface="Noto Sans JP"/>
                <a:sym typeface="Noto Sans JP"/>
              </a:rPr>
              <a:t>「守りの効率化」から「攻めの価値創造」へ転換する</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55" name="Shape 155"/>
        <p:cNvGrpSpPr/>
        <p:nvPr/>
      </p:nvGrpSpPr>
      <p:grpSpPr>
        <a:xfrm>
          <a:off x="0" y="0"/>
          <a:ext cx="0" cy="0"/>
          <a:chOff x="0" y="0"/>
          <a:chExt cx="0" cy="0"/>
        </a:xfrm>
      </p:grpSpPr>
      <p:pic>
        <p:nvPicPr>
          <p:cNvPr descr="image.png" id="156" name="Google Shape;156;p18"/>
          <p:cNvPicPr preferRelativeResize="0"/>
          <p:nvPr/>
        </p:nvPicPr>
        <p:blipFill rotWithShape="1">
          <a:blip r:embed="rId3">
            <a:alphaModFix/>
          </a:blip>
          <a:srcRect b="0" l="0" r="0" t="0"/>
          <a:stretch/>
        </p:blipFill>
        <p:spPr>
          <a:xfrm>
            <a:off x="0" y="0"/>
            <a:ext cx="12192000" cy="6858000"/>
          </a:xfrm>
          <a:prstGeom prst="rect">
            <a:avLst/>
          </a:prstGeom>
          <a:noFill/>
          <a:ln>
            <a:noFill/>
          </a:ln>
        </p:spPr>
      </p:pic>
      <p:pic>
        <p:nvPicPr>
          <p:cNvPr descr="image.png" id="157" name="Google Shape;157;p18"/>
          <p:cNvPicPr preferRelativeResize="0"/>
          <p:nvPr/>
        </p:nvPicPr>
        <p:blipFill rotWithShape="1">
          <a:blip r:embed="rId4">
            <a:alphaModFix/>
          </a:blip>
          <a:srcRect b="0" l="0" r="0" t="0"/>
          <a:stretch/>
        </p:blipFill>
        <p:spPr>
          <a:xfrm>
            <a:off x="571500" y="1852612"/>
            <a:ext cx="5286375" cy="1885950"/>
          </a:xfrm>
          <a:prstGeom prst="rect">
            <a:avLst/>
          </a:prstGeom>
          <a:noFill/>
          <a:ln>
            <a:noFill/>
          </a:ln>
        </p:spPr>
      </p:pic>
      <p:pic>
        <p:nvPicPr>
          <p:cNvPr descr="image.png" id="158" name="Google Shape;158;p18"/>
          <p:cNvPicPr preferRelativeResize="0"/>
          <p:nvPr/>
        </p:nvPicPr>
        <p:blipFill rotWithShape="1">
          <a:blip r:embed="rId5">
            <a:alphaModFix/>
          </a:blip>
          <a:srcRect b="0" l="0" r="0" t="0"/>
          <a:stretch/>
        </p:blipFill>
        <p:spPr>
          <a:xfrm>
            <a:off x="6334125" y="1852612"/>
            <a:ext cx="5286375" cy="1885950"/>
          </a:xfrm>
          <a:prstGeom prst="rect">
            <a:avLst/>
          </a:prstGeom>
          <a:noFill/>
          <a:ln>
            <a:noFill/>
          </a:ln>
        </p:spPr>
      </p:pic>
      <p:pic>
        <p:nvPicPr>
          <p:cNvPr descr="image.png" id="159" name="Google Shape;159;p18"/>
          <p:cNvPicPr preferRelativeResize="0"/>
          <p:nvPr/>
        </p:nvPicPr>
        <p:blipFill rotWithShape="1">
          <a:blip r:embed="rId4">
            <a:alphaModFix/>
          </a:blip>
          <a:srcRect b="0" l="0" r="0" t="0"/>
          <a:stretch/>
        </p:blipFill>
        <p:spPr>
          <a:xfrm>
            <a:off x="571500" y="4024312"/>
            <a:ext cx="5286375" cy="1885950"/>
          </a:xfrm>
          <a:prstGeom prst="rect">
            <a:avLst/>
          </a:prstGeom>
          <a:noFill/>
          <a:ln>
            <a:noFill/>
          </a:ln>
        </p:spPr>
      </p:pic>
      <p:pic>
        <p:nvPicPr>
          <p:cNvPr descr="image.png" id="160" name="Google Shape;160;p18"/>
          <p:cNvPicPr preferRelativeResize="0"/>
          <p:nvPr/>
        </p:nvPicPr>
        <p:blipFill rotWithShape="1">
          <a:blip r:embed="rId6">
            <a:alphaModFix/>
          </a:blip>
          <a:srcRect b="0" l="0" r="0" t="0"/>
          <a:stretch/>
        </p:blipFill>
        <p:spPr>
          <a:xfrm>
            <a:off x="6334125" y="4024312"/>
            <a:ext cx="5286375" cy="1581150"/>
          </a:xfrm>
          <a:prstGeom prst="rect">
            <a:avLst/>
          </a:prstGeom>
          <a:noFill/>
          <a:ln>
            <a:noFill/>
          </a:ln>
        </p:spPr>
      </p:pic>
      <p:sp>
        <p:nvSpPr>
          <p:cNvPr id="161" name="Google Shape;161;p18"/>
          <p:cNvSpPr txBox="1"/>
          <p:nvPr/>
        </p:nvSpPr>
        <p:spPr>
          <a:xfrm>
            <a:off x="857250" y="2138362"/>
            <a:ext cx="4950618" cy="2571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78D4"/>
                </a:solidFill>
                <a:latin typeface="Noto Sans JP"/>
                <a:ea typeface="Noto Sans JP"/>
                <a:cs typeface="Noto Sans JP"/>
                <a:sym typeface="Noto Sans JP"/>
              </a:rPr>
              <a:t>Phase 1: 戦略策定</a:t>
            </a:r>
            <a:endParaRPr/>
          </a:p>
        </p:txBody>
      </p:sp>
      <p:sp>
        <p:nvSpPr>
          <p:cNvPr id="162" name="Google Shape;162;p18"/>
          <p:cNvSpPr txBox="1"/>
          <p:nvPr/>
        </p:nvSpPr>
        <p:spPr>
          <a:xfrm>
            <a:off x="857250" y="2395537"/>
            <a:ext cx="471487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現状の業務フローを可視化し、目指すべき将来像（To-Be）を定義します。KPIの設定とロードマップ構築を行います。</a:t>
            </a:r>
            <a:endParaRPr/>
          </a:p>
        </p:txBody>
      </p:sp>
      <p:sp>
        <p:nvSpPr>
          <p:cNvPr id="163" name="Google Shape;163;p18"/>
          <p:cNvSpPr txBox="1"/>
          <p:nvPr/>
        </p:nvSpPr>
        <p:spPr>
          <a:xfrm>
            <a:off x="6619875" y="2138362"/>
            <a:ext cx="4950618" cy="2571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78D4"/>
                </a:solidFill>
                <a:latin typeface="Noto Sans JP"/>
                <a:ea typeface="Noto Sans JP"/>
                <a:cs typeface="Noto Sans JP"/>
                <a:sym typeface="Noto Sans JP"/>
              </a:rPr>
              <a:t>Phase 2: 基盤構築</a:t>
            </a:r>
            <a:endParaRPr/>
          </a:p>
        </p:txBody>
      </p:sp>
      <p:sp>
        <p:nvSpPr>
          <p:cNvPr id="164" name="Google Shape;164;p18"/>
          <p:cNvSpPr txBox="1"/>
          <p:nvPr/>
        </p:nvSpPr>
        <p:spPr>
          <a:xfrm>
            <a:off x="6619875" y="2395537"/>
            <a:ext cx="471487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データ統合プラットフォームの選定とプロトタイプの開発。実働部門でのテスト運用を通じた検証を実施します。</a:t>
            </a:r>
            <a:endParaRPr/>
          </a:p>
        </p:txBody>
      </p:sp>
      <p:sp>
        <p:nvSpPr>
          <p:cNvPr id="165" name="Google Shape;165;p18"/>
          <p:cNvSpPr txBox="1"/>
          <p:nvPr/>
        </p:nvSpPr>
        <p:spPr>
          <a:xfrm>
            <a:off x="857250" y="4310062"/>
            <a:ext cx="4950618" cy="2571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0078D4"/>
                </a:solidFill>
                <a:latin typeface="Noto Sans JP"/>
                <a:ea typeface="Noto Sans JP"/>
                <a:cs typeface="Noto Sans JP"/>
                <a:sym typeface="Noto Sans JP"/>
              </a:rPr>
              <a:t>Phase 3: 全社展開</a:t>
            </a:r>
            <a:endParaRPr/>
          </a:p>
        </p:txBody>
      </p:sp>
      <p:sp>
        <p:nvSpPr>
          <p:cNvPr id="166" name="Google Shape;166;p18"/>
          <p:cNvSpPr txBox="1"/>
          <p:nvPr/>
        </p:nvSpPr>
        <p:spPr>
          <a:xfrm>
            <a:off x="857250" y="4567237"/>
            <a:ext cx="4714875" cy="9144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新プロセスの全社導入と定着化支援。成果のモニタリング体制を構築し、自走化に向けた教育を提供します。</a:t>
            </a:r>
            <a:endParaRPr/>
          </a:p>
        </p:txBody>
      </p:sp>
      <p:sp>
        <p:nvSpPr>
          <p:cNvPr id="167" name="Google Shape;167;p18"/>
          <p:cNvSpPr txBox="1"/>
          <p:nvPr/>
        </p:nvSpPr>
        <p:spPr>
          <a:xfrm>
            <a:off x="6619875" y="4310062"/>
            <a:ext cx="4950618" cy="2571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1404" u="none" cap="none" strike="noStrike">
                <a:solidFill>
                  <a:srgbClr val="FFFFFF"/>
                </a:solidFill>
                <a:latin typeface="Noto Sans JP"/>
                <a:ea typeface="Noto Sans JP"/>
                <a:cs typeface="Noto Sans JP"/>
                <a:sym typeface="Noto Sans JP"/>
              </a:rPr>
              <a:t>PMO: 実行管理</a:t>
            </a:r>
            <a:endParaRPr/>
          </a:p>
        </p:txBody>
      </p:sp>
      <p:sp>
        <p:nvSpPr>
          <p:cNvPr id="168" name="Google Shape;168;p18"/>
          <p:cNvSpPr txBox="1"/>
          <p:nvPr/>
        </p:nvSpPr>
        <p:spPr>
          <a:xfrm>
            <a:off x="6619875" y="4567237"/>
            <a:ext cx="4714875" cy="60960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0" i="0" lang="en-US" sz="1500" u="none" cap="none" strike="noStrike">
                <a:solidFill>
                  <a:srgbClr val="FFFFFF"/>
                </a:solidFill>
                <a:latin typeface="Noto Sans JP"/>
                <a:ea typeface="Noto Sans JP"/>
                <a:cs typeface="Noto Sans JP"/>
                <a:sym typeface="Noto Sans JP"/>
              </a:rPr>
              <a:t>プロジェクト全体の進捗・課題・品質管理を横断的に支援し、確実なマイルストーン達成を担保します。</a:t>
            </a:r>
            <a:endParaRPr/>
          </a:p>
        </p:txBody>
      </p:sp>
      <p:sp>
        <p:nvSpPr>
          <p:cNvPr id="169" name="Google Shape;169;p18"/>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支援内容の詳細（フェーズ別）</a:t>
            </a:r>
            <a:endParaRPr/>
          </a:p>
        </p:txBody>
      </p:sp>
      <p:sp>
        <p:nvSpPr>
          <p:cNvPr id="170" name="Google Shape;170;p18"/>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74" name="Shape 174"/>
        <p:cNvGrpSpPr/>
        <p:nvPr/>
      </p:nvGrpSpPr>
      <p:grpSpPr>
        <a:xfrm>
          <a:off x="0" y="0"/>
          <a:ext cx="0" cy="0"/>
          <a:chOff x="0" y="0"/>
          <a:chExt cx="0" cy="0"/>
        </a:xfrm>
      </p:grpSpPr>
      <p:pic>
        <p:nvPicPr>
          <p:cNvPr descr="image.png" id="175" name="Google Shape;175;p19"/>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176" name="Google Shape;176;p19"/>
          <p:cNvSpPr txBox="1"/>
          <p:nvPr/>
        </p:nvSpPr>
        <p:spPr>
          <a:xfrm>
            <a:off x="1000125" y="2811065"/>
            <a:ext cx="10620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事業戦略・ロードマップ策定書：</a:t>
            </a:r>
            <a:r>
              <a:rPr b="0" i="0" lang="en-US" sz="1650" u="none" cap="none" strike="noStrike">
                <a:solidFill>
                  <a:srgbClr val="333333"/>
                </a:solidFill>
                <a:latin typeface="Noto Sans JP"/>
                <a:ea typeface="Noto Sans JP"/>
                <a:cs typeface="Noto Sans JP"/>
                <a:sym typeface="Noto Sans JP"/>
              </a:rPr>
              <a:t> 中長期的な成長シナリオと実行計画の明文化</a:t>
            </a:r>
            <a:endParaRPr/>
          </a:p>
        </p:txBody>
      </p:sp>
      <p:sp>
        <p:nvSpPr>
          <p:cNvPr id="177" name="Google Shape;177;p19"/>
          <p:cNvSpPr txBox="1"/>
          <p:nvPr/>
        </p:nvSpPr>
        <p:spPr>
          <a:xfrm>
            <a:off x="1000125" y="3384351"/>
            <a:ext cx="10620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新業務プロセス定義書：</a:t>
            </a:r>
            <a:r>
              <a:rPr b="0" i="0" lang="en-US" sz="1650" u="none" cap="none" strike="noStrike">
                <a:solidFill>
                  <a:srgbClr val="333333"/>
                </a:solidFill>
                <a:latin typeface="Noto Sans JP"/>
                <a:ea typeface="Noto Sans JP"/>
                <a:cs typeface="Noto Sans JP"/>
                <a:sym typeface="Noto Sans JP"/>
              </a:rPr>
              <a:t> DX導入後の最適化されたオペレーションフロー図</a:t>
            </a:r>
            <a:endParaRPr/>
          </a:p>
        </p:txBody>
      </p:sp>
      <p:sp>
        <p:nvSpPr>
          <p:cNvPr id="178" name="Google Shape;178;p19"/>
          <p:cNvSpPr txBox="1"/>
          <p:nvPr/>
        </p:nvSpPr>
        <p:spPr>
          <a:xfrm>
            <a:off x="1000125" y="3957637"/>
            <a:ext cx="10620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KPIダッシュボード設計案：</a:t>
            </a:r>
            <a:r>
              <a:rPr b="0" i="0" lang="en-US" sz="1650" u="none" cap="none" strike="noStrike">
                <a:solidFill>
                  <a:srgbClr val="333333"/>
                </a:solidFill>
                <a:latin typeface="Noto Sans JP"/>
                <a:ea typeface="Noto Sans JP"/>
                <a:cs typeface="Noto Sans JP"/>
                <a:sym typeface="Noto Sans JP"/>
              </a:rPr>
              <a:t> 経営判断を支援するリアルタイム指標の可視化</a:t>
            </a:r>
            <a:endParaRPr/>
          </a:p>
        </p:txBody>
      </p:sp>
      <p:sp>
        <p:nvSpPr>
          <p:cNvPr id="179" name="Google Shape;179;p19"/>
          <p:cNvSpPr txBox="1"/>
          <p:nvPr/>
        </p:nvSpPr>
        <p:spPr>
          <a:xfrm>
            <a:off x="1000125" y="4530923"/>
            <a:ext cx="10620375" cy="335160"/>
          </a:xfrm>
          <a:prstGeom prst="rect">
            <a:avLst/>
          </a:prstGeom>
          <a:noFill/>
          <a:ln>
            <a:noFill/>
          </a:ln>
        </p:spPr>
        <p:txBody>
          <a:bodyPr anchorCtr="0" anchor="t" bIns="0" lIns="0" spcFirstLastPara="1" rIns="0" wrap="square" tIns="0">
            <a:spAutoFit/>
          </a:bodyPr>
          <a:lstStyle/>
          <a:p>
            <a:pPr indent="0" lvl="0" marL="0" marR="0" rtl="0" algn="l">
              <a:lnSpc>
                <a:spcPct val="160000"/>
              </a:lnSpc>
              <a:spcBef>
                <a:spcPts val="0"/>
              </a:spcBef>
              <a:spcAft>
                <a:spcPts val="0"/>
              </a:spcAft>
              <a:buNone/>
            </a:pPr>
            <a:r>
              <a:rPr b="1" i="0" lang="en-US" sz="1650" u="none" cap="none" strike="noStrike">
                <a:solidFill>
                  <a:srgbClr val="333333"/>
                </a:solidFill>
                <a:latin typeface="Noto Sans JP"/>
                <a:ea typeface="Noto Sans JP"/>
                <a:cs typeface="Noto Sans JP"/>
                <a:sym typeface="Noto Sans JP"/>
              </a:rPr>
              <a:t>運用マニュアル・自走化ガイド：</a:t>
            </a:r>
            <a:r>
              <a:rPr b="0" i="0" lang="en-US" sz="1650" u="none" cap="none" strike="noStrike">
                <a:solidFill>
                  <a:srgbClr val="333333"/>
                </a:solidFill>
                <a:latin typeface="Noto Sans JP"/>
                <a:ea typeface="Noto Sans JP"/>
                <a:cs typeface="Noto Sans JP"/>
                <a:sym typeface="Noto Sans JP"/>
              </a:rPr>
              <a:t> 現場への定着を促進するためのドキュメント一式</a:t>
            </a:r>
            <a:endParaRPr/>
          </a:p>
        </p:txBody>
      </p:sp>
      <p:pic>
        <p:nvPicPr>
          <p:cNvPr descr="image.png" id="180" name="Google Shape;180;p19"/>
          <p:cNvPicPr preferRelativeResize="0"/>
          <p:nvPr/>
        </p:nvPicPr>
        <p:blipFill rotWithShape="1">
          <a:blip r:embed="rId4">
            <a:alphaModFix/>
          </a:blip>
          <a:srcRect b="0" l="0" r="0" t="0"/>
          <a:stretch/>
        </p:blipFill>
        <p:spPr>
          <a:xfrm>
            <a:off x="571500" y="2849165"/>
            <a:ext cx="171450" cy="247650"/>
          </a:xfrm>
          <a:prstGeom prst="rect">
            <a:avLst/>
          </a:prstGeom>
          <a:noFill/>
          <a:ln>
            <a:noFill/>
          </a:ln>
        </p:spPr>
      </p:pic>
      <p:pic>
        <p:nvPicPr>
          <p:cNvPr descr="image.png" id="181" name="Google Shape;181;p19"/>
          <p:cNvPicPr preferRelativeResize="0"/>
          <p:nvPr/>
        </p:nvPicPr>
        <p:blipFill rotWithShape="1">
          <a:blip r:embed="rId5">
            <a:alphaModFix/>
          </a:blip>
          <a:srcRect b="0" l="0" r="0" t="0"/>
          <a:stretch/>
        </p:blipFill>
        <p:spPr>
          <a:xfrm>
            <a:off x="571500" y="3422451"/>
            <a:ext cx="257175" cy="247650"/>
          </a:xfrm>
          <a:prstGeom prst="rect">
            <a:avLst/>
          </a:prstGeom>
          <a:noFill/>
          <a:ln>
            <a:noFill/>
          </a:ln>
        </p:spPr>
      </p:pic>
      <p:pic>
        <p:nvPicPr>
          <p:cNvPr descr="image.png" id="182" name="Google Shape;182;p19"/>
          <p:cNvPicPr preferRelativeResize="0"/>
          <p:nvPr/>
        </p:nvPicPr>
        <p:blipFill rotWithShape="1">
          <a:blip r:embed="rId6">
            <a:alphaModFix/>
          </a:blip>
          <a:srcRect b="0" l="0" r="0" t="0"/>
          <a:stretch/>
        </p:blipFill>
        <p:spPr>
          <a:xfrm>
            <a:off x="571500" y="3995737"/>
            <a:ext cx="257175" cy="247650"/>
          </a:xfrm>
          <a:prstGeom prst="rect">
            <a:avLst/>
          </a:prstGeom>
          <a:noFill/>
          <a:ln>
            <a:noFill/>
          </a:ln>
        </p:spPr>
      </p:pic>
      <p:pic>
        <p:nvPicPr>
          <p:cNvPr descr="image.png" id="183" name="Google Shape;183;p19"/>
          <p:cNvPicPr preferRelativeResize="0"/>
          <p:nvPr/>
        </p:nvPicPr>
        <p:blipFill rotWithShape="1">
          <a:blip r:embed="rId7">
            <a:alphaModFix/>
          </a:blip>
          <a:srcRect b="0" l="0" r="0" t="0"/>
          <a:stretch/>
        </p:blipFill>
        <p:spPr>
          <a:xfrm>
            <a:off x="571500" y="4569023"/>
            <a:ext cx="257175" cy="247650"/>
          </a:xfrm>
          <a:prstGeom prst="rect">
            <a:avLst/>
          </a:prstGeom>
          <a:noFill/>
          <a:ln>
            <a:noFill/>
          </a:ln>
        </p:spPr>
      </p:pic>
      <p:sp>
        <p:nvSpPr>
          <p:cNvPr id="184" name="Google Shape;184;p19"/>
          <p:cNvSpPr txBox="1"/>
          <p:nvPr/>
        </p:nvSpPr>
        <p:spPr>
          <a:xfrm>
            <a:off x="762000" y="571500"/>
            <a:ext cx="11401500" cy="4386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プロジェクトの成果物</a:t>
            </a:r>
            <a:endParaRPr/>
          </a:p>
        </p:txBody>
      </p:sp>
      <p:sp>
        <p:nvSpPr>
          <p:cNvPr id="185" name="Google Shape;185;p19"/>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189" name="Shape 189"/>
        <p:cNvGrpSpPr/>
        <p:nvPr/>
      </p:nvGrpSpPr>
      <p:grpSpPr>
        <a:xfrm>
          <a:off x="0" y="0"/>
          <a:ext cx="0" cy="0"/>
          <a:chOff x="0" y="0"/>
          <a:chExt cx="0" cy="0"/>
        </a:xfrm>
      </p:grpSpPr>
      <p:pic>
        <p:nvPicPr>
          <p:cNvPr descr="image.png" id="190" name="Google Shape;190;p20"/>
          <p:cNvPicPr preferRelativeResize="0"/>
          <p:nvPr/>
        </p:nvPicPr>
        <p:blipFill rotWithShape="1">
          <a:blip r:embed="rId3">
            <a:alphaModFix/>
          </a:blip>
          <a:srcRect b="0" l="0" r="0" t="0"/>
          <a:stretch/>
        </p:blipFill>
        <p:spPr>
          <a:xfrm>
            <a:off x="0" y="0"/>
            <a:ext cx="12192000" cy="6858000"/>
          </a:xfrm>
          <a:prstGeom prst="rect">
            <a:avLst/>
          </a:prstGeom>
          <a:noFill/>
          <a:ln>
            <a:noFill/>
          </a:ln>
        </p:spPr>
      </p:pic>
      <p:graphicFrame>
        <p:nvGraphicFramePr>
          <p:cNvPr id="191" name="Google Shape;191;p20"/>
          <p:cNvGraphicFramePr/>
          <p:nvPr/>
        </p:nvGraphicFramePr>
        <p:xfrm>
          <a:off x="571500" y="2274689"/>
          <a:ext cx="3000000" cy="3000000"/>
        </p:xfrm>
        <a:graphic>
          <a:graphicData uri="http://schemas.openxmlformats.org/drawingml/2006/table">
            <a:tbl>
              <a:tblPr bandRow="1" firstRow="1">
                <a:noFill/>
                <a:tableStyleId>{A291C242-D828-444A-840F-08ED3AF13DAA}</a:tableStyleId>
              </a:tblPr>
              <a:tblGrid>
                <a:gridCol w="3637950"/>
                <a:gridCol w="1563000"/>
                <a:gridCol w="5848050"/>
              </a:tblGrid>
              <a:tr h="642700">
                <a:tc>
                  <a:txBody>
                    <a:bodyPr/>
                    <a:lstStyle/>
                    <a:p>
                      <a:pPr indent="0" lvl="0" marL="0" marR="0" rtl="0" algn="l">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役割</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3366"/>
                    </a:solidFill>
                  </a:tcPr>
                </a:tc>
                <a:tc>
                  <a:txBody>
                    <a:bodyPr/>
                    <a:lstStyle/>
                    <a:p>
                      <a:pPr indent="0" lvl="0" marL="0" marR="0" rtl="0" algn="l">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担当</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3366"/>
                    </a:solidFill>
                  </a:tcPr>
                </a:tc>
                <a:tc>
                  <a:txBody>
                    <a:bodyPr/>
                    <a:lstStyle/>
                    <a:p>
                      <a:pPr indent="0" lvl="0" marL="0" marR="0" rtl="0" algn="l">
                        <a:spcBef>
                          <a:spcPts val="0"/>
                        </a:spcBef>
                        <a:spcAft>
                          <a:spcPts val="0"/>
                        </a:spcAft>
                        <a:buNone/>
                      </a:pPr>
                      <a:r>
                        <a:rPr b="1" i="0" lang="en-US" sz="1650" u="none" cap="none" strike="noStrike">
                          <a:solidFill>
                            <a:srgbClr val="FFFFFF"/>
                          </a:solidFill>
                          <a:latin typeface="Noto Sans JP"/>
                          <a:ea typeface="Noto Sans JP"/>
                          <a:cs typeface="Noto Sans JP"/>
                          <a:sym typeface="Noto Sans JP"/>
                        </a:rPr>
                        <a:t>主な責務</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003366"/>
                    </a:solidFill>
                  </a:tcPr>
                </a:tc>
              </a:tr>
              <a:tr h="642700">
                <a:tc>
                  <a:txBody>
                    <a:bodyPr/>
                    <a:lstStyle/>
                    <a:p>
                      <a:pPr indent="0" lvl="0" marL="0" marR="0" rtl="0" algn="l">
                        <a:spcBef>
                          <a:spcPts val="0"/>
                        </a:spcBef>
                        <a:spcAft>
                          <a:spcPts val="0"/>
                        </a:spcAft>
                        <a:buNone/>
                      </a:pPr>
                      <a:r>
                        <a:rPr b="1" i="0" lang="en-US" sz="1350" u="none" cap="none" strike="noStrike">
                          <a:solidFill>
                            <a:srgbClr val="333333"/>
                          </a:solidFill>
                          <a:latin typeface="Noto Sans JP"/>
                          <a:ea typeface="Noto Sans JP"/>
                          <a:cs typeface="Noto Sans JP"/>
                          <a:sym typeface="Noto Sans JP"/>
                        </a:rPr>
                        <a:t>プロジェクト統括 (Partner)</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山田 太郎</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意思決定の支援、プロジェクト全体の品質責任</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42700">
                <a:tc>
                  <a:txBody>
                    <a:bodyPr/>
                    <a:lstStyle/>
                    <a:p>
                      <a:pPr indent="0" lvl="0" marL="0" marR="0" rtl="0" algn="l">
                        <a:spcBef>
                          <a:spcPts val="0"/>
                        </a:spcBef>
                        <a:spcAft>
                          <a:spcPts val="0"/>
                        </a:spcAft>
                        <a:buNone/>
                      </a:pPr>
                      <a:r>
                        <a:rPr b="1" i="0" lang="en-US" sz="1350" u="none" cap="none" strike="noStrike">
                          <a:solidFill>
                            <a:srgbClr val="333333"/>
                          </a:solidFill>
                          <a:latin typeface="Noto Sans JP"/>
                          <a:ea typeface="Noto Sans JP"/>
                          <a:cs typeface="Noto Sans JP"/>
                          <a:sym typeface="Noto Sans JP"/>
                        </a:rPr>
                        <a:t>プロジェクトマネージャー</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佐藤 花子</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進捗管理、課題解決のリード、クライアント窓口</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42700">
                <a:tc>
                  <a:txBody>
                    <a:bodyPr/>
                    <a:lstStyle/>
                    <a:p>
                      <a:pPr indent="0" lvl="0" marL="0" marR="0" rtl="0" algn="l">
                        <a:spcBef>
                          <a:spcPts val="0"/>
                        </a:spcBef>
                        <a:spcAft>
                          <a:spcPts val="0"/>
                        </a:spcAft>
                        <a:buNone/>
                      </a:pPr>
                      <a:r>
                        <a:rPr b="1" i="0" lang="en-US" sz="1350" u="none" cap="none" strike="noStrike">
                          <a:solidFill>
                            <a:srgbClr val="333333"/>
                          </a:solidFill>
                          <a:latin typeface="Noto Sans JP"/>
                          <a:ea typeface="Noto Sans JP"/>
                          <a:cs typeface="Noto Sans JP"/>
                          <a:sym typeface="Noto Sans JP"/>
                        </a:rPr>
                        <a:t>シニアコンサルタント</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田中 一郎</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現状分析、戦略立案の主導、ドキュメント作成</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r h="642700">
                <a:tc>
                  <a:txBody>
                    <a:bodyPr/>
                    <a:lstStyle/>
                    <a:p>
                      <a:pPr indent="0" lvl="0" marL="0" marR="0" rtl="0" algn="l">
                        <a:spcBef>
                          <a:spcPts val="0"/>
                        </a:spcBef>
                        <a:spcAft>
                          <a:spcPts val="0"/>
                        </a:spcAft>
                        <a:buNone/>
                      </a:pPr>
                      <a:r>
                        <a:rPr b="1" i="0" lang="en-US" sz="1350" u="none" cap="none" strike="noStrike">
                          <a:solidFill>
                            <a:srgbClr val="333333"/>
                          </a:solidFill>
                          <a:latin typeface="Noto Sans JP"/>
                          <a:ea typeface="Noto Sans JP"/>
                          <a:cs typeface="Noto Sans JP"/>
                          <a:sym typeface="Noto Sans JP"/>
                        </a:rPr>
                        <a:t>IT/データスペシャリスト</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鈴木 次郎</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spcBef>
                          <a:spcPts val="0"/>
                        </a:spcBef>
                        <a:spcAft>
                          <a:spcPts val="0"/>
                        </a:spcAft>
                        <a:buNone/>
                      </a:pPr>
                      <a:r>
                        <a:rPr b="0" i="0" lang="en-US" sz="1350" u="none" cap="none" strike="noStrike">
                          <a:solidFill>
                            <a:srgbClr val="333333"/>
                          </a:solidFill>
                          <a:latin typeface="Noto Sans JP"/>
                          <a:ea typeface="Noto Sans JP"/>
                          <a:cs typeface="Noto Sans JP"/>
                          <a:sym typeface="Noto Sans JP"/>
                        </a:rPr>
                        <a:t>システム要件定義、データ構造の設計支援</a:t>
                      </a:r>
                      <a:endParaRPr/>
                    </a:p>
                  </a:txBody>
                  <a:tcPr marT="25400" marB="25400" marR="63500" marL="635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
        <p:nvSpPr>
          <p:cNvPr id="192" name="Google Shape;192;p20"/>
          <p:cNvSpPr/>
          <p:nvPr/>
        </p:nvSpPr>
        <p:spPr>
          <a:xfrm>
            <a:off x="571500" y="3603277"/>
            <a:ext cx="3637954"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3" name="Google Shape;193;p20"/>
          <p:cNvSpPr/>
          <p:nvPr/>
        </p:nvSpPr>
        <p:spPr>
          <a:xfrm>
            <a:off x="4209454" y="3603277"/>
            <a:ext cx="156299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4" name="Google Shape;194;p20"/>
          <p:cNvSpPr/>
          <p:nvPr/>
        </p:nvSpPr>
        <p:spPr>
          <a:xfrm>
            <a:off x="5772447" y="3603277"/>
            <a:ext cx="584805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5" name="Google Shape;195;p20"/>
          <p:cNvSpPr/>
          <p:nvPr/>
        </p:nvSpPr>
        <p:spPr>
          <a:xfrm>
            <a:off x="571500" y="4229992"/>
            <a:ext cx="3637954"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6" name="Google Shape;196;p20"/>
          <p:cNvSpPr/>
          <p:nvPr/>
        </p:nvSpPr>
        <p:spPr>
          <a:xfrm>
            <a:off x="4209454" y="4229992"/>
            <a:ext cx="156299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7" name="Google Shape;197;p20"/>
          <p:cNvSpPr/>
          <p:nvPr/>
        </p:nvSpPr>
        <p:spPr>
          <a:xfrm>
            <a:off x="5772447" y="4229992"/>
            <a:ext cx="584805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8" name="Google Shape;198;p20"/>
          <p:cNvSpPr/>
          <p:nvPr/>
        </p:nvSpPr>
        <p:spPr>
          <a:xfrm>
            <a:off x="571500" y="4856708"/>
            <a:ext cx="3637954"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99" name="Google Shape;199;p20"/>
          <p:cNvSpPr/>
          <p:nvPr/>
        </p:nvSpPr>
        <p:spPr>
          <a:xfrm>
            <a:off x="4209454" y="4856708"/>
            <a:ext cx="156299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0" name="Google Shape;200;p20"/>
          <p:cNvSpPr/>
          <p:nvPr/>
        </p:nvSpPr>
        <p:spPr>
          <a:xfrm>
            <a:off x="5772447" y="4856708"/>
            <a:ext cx="5848052" cy="9525"/>
          </a:xfrm>
          <a:prstGeom prst="rect">
            <a:avLst/>
          </a:prstGeom>
          <a:solidFill>
            <a:srgbClr val="E2E8F0"/>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1" name="Google Shape;201;p20"/>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本プロジェクトの推進体制</a:t>
            </a:r>
            <a:endParaRPr/>
          </a:p>
        </p:txBody>
      </p:sp>
      <p:sp>
        <p:nvSpPr>
          <p:cNvPr id="202" name="Google Shape;202;p20"/>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06" name="Shape 206"/>
        <p:cNvGrpSpPr/>
        <p:nvPr/>
      </p:nvGrpSpPr>
      <p:grpSpPr>
        <a:xfrm>
          <a:off x="0" y="0"/>
          <a:ext cx="0" cy="0"/>
          <a:chOff x="0" y="0"/>
          <a:chExt cx="0" cy="0"/>
        </a:xfrm>
      </p:grpSpPr>
      <p:pic>
        <p:nvPicPr>
          <p:cNvPr descr="image.png" id="207" name="Google Shape;207;p21"/>
          <p:cNvPicPr preferRelativeResize="0"/>
          <p:nvPr/>
        </p:nvPicPr>
        <p:blipFill rotWithShape="1">
          <a:blip r:embed="rId3">
            <a:alphaModFix/>
          </a:blip>
          <a:srcRect b="0" l="0" r="0" t="0"/>
          <a:stretch/>
        </p:blipFill>
        <p:spPr>
          <a:xfrm>
            <a:off x="0" y="0"/>
            <a:ext cx="12192000" cy="6858000"/>
          </a:xfrm>
          <a:prstGeom prst="rect">
            <a:avLst/>
          </a:prstGeom>
          <a:noFill/>
          <a:ln>
            <a:noFill/>
          </a:ln>
        </p:spPr>
      </p:pic>
      <p:sp>
        <p:nvSpPr>
          <p:cNvPr id="208" name="Google Shape;208;p21"/>
          <p:cNvSpPr/>
          <p:nvPr/>
        </p:nvSpPr>
        <p:spPr>
          <a:xfrm>
            <a:off x="571500" y="3881437"/>
            <a:ext cx="11049000" cy="38100"/>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9" name="Google Shape;209;p21"/>
          <p:cNvSpPr txBox="1"/>
          <p:nvPr/>
        </p:nvSpPr>
        <p:spPr>
          <a:xfrm>
            <a:off x="507968" y="4167187"/>
            <a:ext cx="2668302"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3366"/>
                </a:solidFill>
                <a:latin typeface="Noto Sans JP"/>
                <a:ea typeface="Noto Sans JP"/>
                <a:cs typeface="Noto Sans JP"/>
                <a:sym typeface="Noto Sans JP"/>
              </a:rPr>
              <a:t>1ヶ月目</a:t>
            </a:r>
            <a:endParaRPr/>
          </a:p>
        </p:txBody>
      </p:sp>
      <p:sp>
        <p:nvSpPr>
          <p:cNvPr id="210" name="Google Shape;210;p21"/>
          <p:cNvSpPr txBox="1"/>
          <p:nvPr/>
        </p:nvSpPr>
        <p:spPr>
          <a:xfrm>
            <a:off x="571500" y="4567237"/>
            <a:ext cx="2541240"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現状診断</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3333"/>
                </a:solidFill>
                <a:latin typeface="Noto Sans JP"/>
                <a:ea typeface="Noto Sans JP"/>
                <a:cs typeface="Noto Sans JP"/>
                <a:sym typeface="Noto Sans JP"/>
              </a:rPr>
              <a:t> ボトルネック特定</a:t>
            </a:r>
            <a:endParaRPr/>
          </a:p>
        </p:txBody>
      </p:sp>
      <p:sp>
        <p:nvSpPr>
          <p:cNvPr id="211" name="Google Shape;211;p21"/>
          <p:cNvSpPr txBox="1"/>
          <p:nvPr/>
        </p:nvSpPr>
        <p:spPr>
          <a:xfrm>
            <a:off x="3343888" y="3395662"/>
            <a:ext cx="2668302"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3366"/>
                </a:solidFill>
                <a:latin typeface="Noto Sans JP"/>
                <a:ea typeface="Noto Sans JP"/>
                <a:cs typeface="Noto Sans JP"/>
                <a:sym typeface="Noto Sans JP"/>
              </a:rPr>
              <a:t>2ヶ月目</a:t>
            </a:r>
            <a:endParaRPr/>
          </a:p>
        </p:txBody>
      </p:sp>
      <p:sp>
        <p:nvSpPr>
          <p:cNvPr id="212" name="Google Shape;212;p21"/>
          <p:cNvSpPr txBox="1"/>
          <p:nvPr/>
        </p:nvSpPr>
        <p:spPr>
          <a:xfrm>
            <a:off x="3407419" y="3795712"/>
            <a:ext cx="2541240"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戦略・施策策定</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3333"/>
                </a:solidFill>
                <a:latin typeface="Noto Sans JP"/>
                <a:ea typeface="Noto Sans JP"/>
                <a:cs typeface="Noto Sans JP"/>
                <a:sym typeface="Noto Sans JP"/>
              </a:rPr>
              <a:t> 投資対効果分析</a:t>
            </a:r>
            <a:endParaRPr/>
          </a:p>
        </p:txBody>
      </p:sp>
      <p:sp>
        <p:nvSpPr>
          <p:cNvPr id="213" name="Google Shape;213;p21"/>
          <p:cNvSpPr txBox="1"/>
          <p:nvPr/>
        </p:nvSpPr>
        <p:spPr>
          <a:xfrm>
            <a:off x="6179808" y="4167187"/>
            <a:ext cx="2668302"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3366"/>
                </a:solidFill>
                <a:latin typeface="Noto Sans JP"/>
                <a:ea typeface="Noto Sans JP"/>
                <a:cs typeface="Noto Sans JP"/>
                <a:sym typeface="Noto Sans JP"/>
              </a:rPr>
              <a:t>3ヶ月目</a:t>
            </a:r>
            <a:endParaRPr/>
          </a:p>
        </p:txBody>
      </p:sp>
      <p:sp>
        <p:nvSpPr>
          <p:cNvPr id="214" name="Google Shape;214;p21"/>
          <p:cNvSpPr txBox="1"/>
          <p:nvPr/>
        </p:nvSpPr>
        <p:spPr>
          <a:xfrm>
            <a:off x="6243339" y="4567237"/>
            <a:ext cx="2541240"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実行計画構築</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3333"/>
                </a:solidFill>
                <a:latin typeface="Noto Sans JP"/>
                <a:ea typeface="Noto Sans JP"/>
                <a:cs typeface="Noto Sans JP"/>
                <a:sym typeface="Noto Sans JP"/>
              </a:rPr>
              <a:t> 試行運用開始</a:t>
            </a:r>
            <a:endParaRPr/>
          </a:p>
        </p:txBody>
      </p:sp>
      <p:sp>
        <p:nvSpPr>
          <p:cNvPr id="215" name="Google Shape;215;p21"/>
          <p:cNvSpPr txBox="1"/>
          <p:nvPr/>
        </p:nvSpPr>
        <p:spPr>
          <a:xfrm>
            <a:off x="9015728" y="3395662"/>
            <a:ext cx="2668302" cy="30480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i="0" lang="en-US" sz="1650" u="none" cap="none" strike="noStrike">
                <a:solidFill>
                  <a:srgbClr val="003366"/>
                </a:solidFill>
                <a:latin typeface="Noto Sans JP"/>
                <a:ea typeface="Noto Sans JP"/>
                <a:cs typeface="Noto Sans JP"/>
                <a:sym typeface="Noto Sans JP"/>
              </a:rPr>
              <a:t>4ヶ月目以降</a:t>
            </a:r>
            <a:endParaRPr/>
          </a:p>
        </p:txBody>
      </p:sp>
      <p:sp>
        <p:nvSpPr>
          <p:cNvPr id="216" name="Google Shape;216;p21"/>
          <p:cNvSpPr txBox="1"/>
          <p:nvPr/>
        </p:nvSpPr>
        <p:spPr>
          <a:xfrm>
            <a:off x="9079259" y="3795712"/>
            <a:ext cx="2541240" cy="609600"/>
          </a:xfrm>
          <a:prstGeom prst="rect">
            <a:avLst/>
          </a:prstGeom>
          <a:noFill/>
          <a:ln>
            <a:noFill/>
          </a:ln>
        </p:spPr>
        <p:txBody>
          <a:bodyPr anchorCtr="0" anchor="t" bIns="0" lIns="0" spcFirstLastPara="1" rIns="0" wrap="square" tIns="0">
            <a:spAutoFit/>
          </a:bodyPr>
          <a:lstStyle/>
          <a:p>
            <a:pPr indent="0" lvl="0" marL="0" marR="0" rtl="0" algn="ctr">
              <a:lnSpc>
                <a:spcPct val="133333"/>
              </a:lnSpc>
              <a:spcBef>
                <a:spcPts val="0"/>
              </a:spcBef>
              <a:spcAft>
                <a:spcPts val="0"/>
              </a:spcAft>
              <a:buNone/>
            </a:pPr>
            <a:r>
              <a:rPr b="0" i="0" lang="en-US" sz="1500" u="none" cap="none" strike="noStrike">
                <a:solidFill>
                  <a:srgbClr val="333333"/>
                </a:solidFill>
                <a:latin typeface="Noto Sans JP"/>
                <a:ea typeface="Noto Sans JP"/>
                <a:cs typeface="Noto Sans JP"/>
                <a:sym typeface="Noto Sans JP"/>
              </a:rPr>
              <a:t>本番展開</a:t>
            </a:r>
            <a:br>
              <a:rPr b="0" i="0" lang="en-US" sz="1800" u="none" cap="none" strike="noStrike">
                <a:solidFill>
                  <a:schemeClr val="dk1"/>
                </a:solidFill>
                <a:latin typeface="Calibri"/>
                <a:ea typeface="Calibri"/>
                <a:cs typeface="Calibri"/>
                <a:sym typeface="Calibri"/>
              </a:rPr>
            </a:br>
            <a:r>
              <a:rPr b="0" i="0" lang="en-US" sz="1500" u="none" cap="none" strike="noStrike">
                <a:solidFill>
                  <a:srgbClr val="333333"/>
                </a:solidFill>
                <a:latin typeface="Noto Sans JP"/>
                <a:ea typeface="Noto Sans JP"/>
                <a:cs typeface="Noto Sans JP"/>
                <a:sym typeface="Noto Sans JP"/>
              </a:rPr>
              <a:t> 継続改善フェーズ</a:t>
            </a:r>
            <a:endParaRPr/>
          </a:p>
        </p:txBody>
      </p:sp>
      <p:sp>
        <p:nvSpPr>
          <p:cNvPr id="217" name="Google Shape;217;p21"/>
          <p:cNvSpPr txBox="1"/>
          <p:nvPr/>
        </p:nvSpPr>
        <p:spPr>
          <a:xfrm>
            <a:off x="762000" y="571500"/>
            <a:ext cx="11401425" cy="523875"/>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1" i="0" lang="en-US" sz="2850" u="none" cap="none" strike="noStrike">
                <a:solidFill>
                  <a:srgbClr val="003366"/>
                </a:solidFill>
                <a:latin typeface="Noto Sans JP"/>
                <a:ea typeface="Noto Sans JP"/>
                <a:cs typeface="Noto Sans JP"/>
                <a:sym typeface="Noto Sans JP"/>
              </a:rPr>
              <a:t>実施スケジュール（想定3ヶ月）</a:t>
            </a:r>
            <a:endParaRPr/>
          </a:p>
        </p:txBody>
      </p:sp>
      <p:sp>
        <p:nvSpPr>
          <p:cNvPr id="218" name="Google Shape;218;p21"/>
          <p:cNvSpPr/>
          <p:nvPr/>
        </p:nvSpPr>
        <p:spPr>
          <a:xfrm>
            <a:off x="571500" y="571500"/>
            <a:ext cx="76200" cy="523875"/>
          </a:xfrm>
          <a:prstGeom prst="rect">
            <a:avLst/>
          </a:prstGeom>
          <a:solidFill>
            <a:srgbClr val="003366"/>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19" name="Google Shape;219;p21"/>
          <p:cNvSpPr/>
          <p:nvPr/>
        </p:nvSpPr>
        <p:spPr>
          <a:xfrm>
            <a:off x="1746870" y="4262437"/>
            <a:ext cx="190500" cy="190500"/>
          </a:xfrm>
          <a:prstGeom prst="roundRect">
            <a:avLst>
              <a:gd fmla="val 50000" name="adj"/>
            </a:avLst>
          </a:prstGeom>
          <a:solidFill>
            <a:srgbClr val="FFFFFF"/>
          </a:solidFill>
          <a:ln cap="flat" cmpd="sng" w="38100">
            <a:solidFill>
              <a:srgbClr val="0078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0" name="Google Shape;220;p21"/>
          <p:cNvSpPr/>
          <p:nvPr/>
        </p:nvSpPr>
        <p:spPr>
          <a:xfrm>
            <a:off x="4582790" y="4262437"/>
            <a:ext cx="190500" cy="190500"/>
          </a:xfrm>
          <a:prstGeom prst="roundRect">
            <a:avLst>
              <a:gd fmla="val 50000" name="adj"/>
            </a:avLst>
          </a:prstGeom>
          <a:solidFill>
            <a:srgbClr val="FFFFFF"/>
          </a:solidFill>
          <a:ln cap="flat" cmpd="sng" w="38100">
            <a:solidFill>
              <a:srgbClr val="0078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1" name="Google Shape;221;p21"/>
          <p:cNvSpPr/>
          <p:nvPr/>
        </p:nvSpPr>
        <p:spPr>
          <a:xfrm>
            <a:off x="7418709" y="4262437"/>
            <a:ext cx="190500" cy="190500"/>
          </a:xfrm>
          <a:prstGeom prst="roundRect">
            <a:avLst>
              <a:gd fmla="val 50000" name="adj"/>
            </a:avLst>
          </a:prstGeom>
          <a:solidFill>
            <a:srgbClr val="FFFFFF"/>
          </a:solidFill>
          <a:ln cap="flat" cmpd="sng" w="38100">
            <a:solidFill>
              <a:srgbClr val="0078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22" name="Google Shape;222;p21"/>
          <p:cNvSpPr/>
          <p:nvPr/>
        </p:nvSpPr>
        <p:spPr>
          <a:xfrm>
            <a:off x="10254629" y="4262437"/>
            <a:ext cx="190500" cy="190500"/>
          </a:xfrm>
          <a:prstGeom prst="roundRect">
            <a:avLst>
              <a:gd fmla="val 50000" name="adj"/>
            </a:avLst>
          </a:prstGeom>
          <a:solidFill>
            <a:srgbClr val="FFFFFF"/>
          </a:solidFill>
          <a:ln cap="flat" cmpd="sng" w="38100">
            <a:solidFill>
              <a:srgbClr val="0078D4"/>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