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Noto Sans JP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514129-1043-4D03-8AA1-BFEAD2FB722B}">
  <a:tblStyle styleId="{81514129-1043-4D03-8AA1-BFEAD2FB722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5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4.xml"/><Relationship Id="rId21" Type="http://schemas.openxmlformats.org/officeDocument/2006/relationships/font" Target="fonts/Roboto-italic.fntdata"/><Relationship Id="rId13" Type="http://schemas.openxmlformats.org/officeDocument/2006/relationships/slide" Target="slides/slide7.xml"/><Relationship Id="rId24" Type="http://schemas.openxmlformats.org/officeDocument/2006/relationships/font" Target="fonts/NotoSansJP-bold.fntdata"/><Relationship Id="rId12" Type="http://schemas.openxmlformats.org/officeDocument/2006/relationships/slide" Target="slides/slide6.xml"/><Relationship Id="rId23" Type="http://schemas.openxmlformats.org/officeDocument/2006/relationships/font" Target="fonts/NotoSansJP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8.pn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11.png"/><Relationship Id="rId8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4748212"/>
            <a:ext cx="10668000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762000" y="1262062"/>
            <a:ext cx="1066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BUSINESS IMPROVEMENT PROPOSAL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762000" y="1662112"/>
            <a:ext cx="1120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間接業務の効率化に向けた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800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 業務プロセス改善提案書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762000" y="3605212"/>
            <a:ext cx="10668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666666"/>
                </a:solidFill>
                <a:latin typeface="Noto Sans JP"/>
                <a:ea typeface="Noto Sans JP"/>
                <a:cs typeface="Noto Sans JP"/>
                <a:sym typeface="Noto Sans JP"/>
              </a:rPr>
              <a:t>〜RPA導入とフロー再構築によるコスト削減案〜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0" name="Google Shape;21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1" name="Google Shape;21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643187"/>
            <a:ext cx="3365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2" name="Google Shape;21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3200" y="2643187"/>
            <a:ext cx="3365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3" name="Google Shape;213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64400" y="2643187"/>
            <a:ext cx="3365599" cy="1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 txBox="1"/>
          <p:nvPr/>
        </p:nvSpPr>
        <p:spPr>
          <a:xfrm>
            <a:off x="762000" y="4557712"/>
            <a:ext cx="1066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666666"/>
                </a:solidFill>
                <a:latin typeface="Noto Sans JP"/>
                <a:ea typeface="Noto Sans JP"/>
                <a:cs typeface="Noto Sans JP"/>
                <a:sym typeface="Noto Sans JP"/>
              </a:rPr>
              <a:t>※導入後6ヶ月時点での目標値</a:t>
            </a:r>
            <a:endParaRPr/>
          </a:p>
        </p:txBody>
      </p:sp>
      <p:sp>
        <p:nvSpPr>
          <p:cNvPr id="215" name="Google Shape;215;p22"/>
          <p:cNvSpPr txBox="1"/>
          <p:nvPr/>
        </p:nvSpPr>
        <p:spPr>
          <a:xfrm>
            <a:off x="1066800" y="2947987"/>
            <a:ext cx="275585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666666"/>
                </a:solidFill>
                <a:latin typeface="Noto Sans JP"/>
                <a:ea typeface="Noto Sans JP"/>
                <a:cs typeface="Noto Sans JP"/>
                <a:sym typeface="Noto Sans JP"/>
              </a:rPr>
              <a:t>月間削減工数</a:t>
            </a:r>
            <a:endParaRPr/>
          </a:p>
        </p:txBody>
      </p:sp>
      <p:sp>
        <p:nvSpPr>
          <p:cNvPr id="216" name="Google Shape;216;p22"/>
          <p:cNvSpPr txBox="1"/>
          <p:nvPr/>
        </p:nvSpPr>
        <p:spPr>
          <a:xfrm>
            <a:off x="1066800" y="3195637"/>
            <a:ext cx="275585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B21F24"/>
                </a:solidFill>
                <a:latin typeface="Roboto"/>
                <a:ea typeface="Roboto"/>
                <a:cs typeface="Roboto"/>
                <a:sym typeface="Roboto"/>
              </a:rPr>
              <a:t>360時間</a:t>
            </a:r>
            <a:endParaRPr/>
          </a:p>
        </p:txBody>
      </p:sp>
      <p:sp>
        <p:nvSpPr>
          <p:cNvPr id="217" name="Google Shape;217;p22"/>
          <p:cNvSpPr txBox="1"/>
          <p:nvPr/>
        </p:nvSpPr>
        <p:spPr>
          <a:xfrm>
            <a:off x="4718000" y="2947987"/>
            <a:ext cx="275585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666666"/>
                </a:solidFill>
                <a:latin typeface="Noto Sans JP"/>
                <a:ea typeface="Noto Sans JP"/>
                <a:cs typeface="Noto Sans JP"/>
                <a:sym typeface="Noto Sans JP"/>
              </a:rPr>
              <a:t>入力ミス発生率</a:t>
            </a:r>
            <a:endParaRPr/>
          </a:p>
        </p:txBody>
      </p:sp>
      <p:sp>
        <p:nvSpPr>
          <p:cNvPr id="218" name="Google Shape;218;p22"/>
          <p:cNvSpPr txBox="1"/>
          <p:nvPr/>
        </p:nvSpPr>
        <p:spPr>
          <a:xfrm>
            <a:off x="4718000" y="3195637"/>
            <a:ext cx="275585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B21F24"/>
                </a:solidFill>
                <a:latin typeface="Roboto"/>
                <a:ea typeface="Roboto"/>
                <a:cs typeface="Roboto"/>
                <a:sym typeface="Roboto"/>
              </a:rPr>
              <a:t>0%</a:t>
            </a:r>
            <a:endParaRPr/>
          </a:p>
        </p:txBody>
      </p:sp>
      <p:sp>
        <p:nvSpPr>
          <p:cNvPr id="219" name="Google Shape;219;p22"/>
          <p:cNvSpPr txBox="1"/>
          <p:nvPr/>
        </p:nvSpPr>
        <p:spPr>
          <a:xfrm>
            <a:off x="8369200" y="2947987"/>
            <a:ext cx="2755999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666666"/>
                </a:solidFill>
                <a:latin typeface="Noto Sans JP"/>
                <a:ea typeface="Noto Sans JP"/>
                <a:cs typeface="Noto Sans JP"/>
                <a:sym typeface="Noto Sans JP"/>
              </a:rPr>
              <a:t>社員満足度向上</a:t>
            </a:r>
            <a:endParaRPr/>
          </a:p>
        </p:txBody>
      </p:sp>
      <p:sp>
        <p:nvSpPr>
          <p:cNvPr id="220" name="Google Shape;220;p22"/>
          <p:cNvSpPr txBox="1"/>
          <p:nvPr/>
        </p:nvSpPr>
        <p:spPr>
          <a:xfrm>
            <a:off x="8369200" y="3195637"/>
            <a:ext cx="2755999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B21F24"/>
                </a:solidFill>
                <a:latin typeface="Roboto"/>
                <a:ea typeface="Roboto"/>
                <a:cs typeface="Roboto"/>
                <a:sym typeface="Roboto"/>
              </a:rPr>
              <a:t>+25%</a:t>
            </a:r>
            <a:endParaRPr/>
          </a:p>
        </p:txBody>
      </p:sp>
      <p:sp>
        <p:nvSpPr>
          <p:cNvPr id="221" name="Google Shape;221;p22"/>
          <p:cNvSpPr txBox="1"/>
          <p:nvPr/>
        </p:nvSpPr>
        <p:spPr>
          <a:xfrm>
            <a:off x="952500" y="571500"/>
            <a:ext cx="11001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達成目標（KPI）の定義</a:t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762000" y="571500"/>
            <a:ext cx="76200" cy="457200"/>
          </a:xfrm>
          <a:prstGeom prst="rect">
            <a:avLst/>
          </a:prstGeom>
          <a:solidFill>
            <a:srgbClr val="B21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7" name="Google Shape;22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3"/>
          <p:cNvSpPr txBox="1"/>
          <p:nvPr/>
        </p:nvSpPr>
        <p:spPr>
          <a:xfrm>
            <a:off x="952500" y="2024062"/>
            <a:ext cx="11001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おわりに：変革の第一歩</a:t>
            </a:r>
            <a:endParaRPr/>
          </a:p>
        </p:txBody>
      </p:sp>
      <p:sp>
        <p:nvSpPr>
          <p:cNvPr id="229" name="Google Shape;229;p23"/>
          <p:cNvSpPr/>
          <p:nvPr/>
        </p:nvSpPr>
        <p:spPr>
          <a:xfrm>
            <a:off x="762000" y="2024062"/>
            <a:ext cx="76200" cy="457200"/>
          </a:xfrm>
          <a:prstGeom prst="rect">
            <a:avLst/>
          </a:prstGeom>
          <a:solidFill>
            <a:srgbClr val="B21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3"/>
          <p:cNvSpPr txBox="1"/>
          <p:nvPr/>
        </p:nvSpPr>
        <p:spPr>
          <a:xfrm>
            <a:off x="762000" y="2862262"/>
            <a:ext cx="11201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持続可能な組織作りへ</a:t>
            </a:r>
            <a:endParaRPr/>
          </a:p>
        </p:txBody>
      </p:sp>
      <p:sp>
        <p:nvSpPr>
          <p:cNvPr id="231" name="Google Shape;231;p23"/>
          <p:cNvSpPr txBox="1"/>
          <p:nvPr/>
        </p:nvSpPr>
        <p:spPr>
          <a:xfrm>
            <a:off x="762000" y="3309937"/>
            <a:ext cx="10668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今回の改善は、単なるツールの導入ではなく「働き方」そのものを見直す挑戦です。ルーチンワークから解放された社員が、創造性を発揮できる環境を構築します。</a:t>
            </a:r>
            <a:endParaRPr/>
          </a:p>
        </p:txBody>
      </p:sp>
      <p:sp>
        <p:nvSpPr>
          <p:cNvPr id="232" name="Google Shape;232;p23"/>
          <p:cNvSpPr txBox="1"/>
          <p:nvPr/>
        </p:nvSpPr>
        <p:spPr>
          <a:xfrm>
            <a:off x="762000" y="4110037"/>
            <a:ext cx="1066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まずは、スモールスタートとして経理部門からの導入をご承認いただけますよう、お願い申し上げます。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7" name="Google Shape;23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4"/>
          <p:cNvSpPr txBox="1"/>
          <p:nvPr/>
        </p:nvSpPr>
        <p:spPr>
          <a:xfrm>
            <a:off x="2510551" y="1676400"/>
            <a:ext cx="7170896" cy="154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ご検討のほど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200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 よろしくお願いいたします</a:t>
            </a:r>
            <a:endParaRPr/>
          </a:p>
        </p:txBody>
      </p:sp>
      <p:sp>
        <p:nvSpPr>
          <p:cNvPr id="239" name="Google Shape;239;p24"/>
          <p:cNvSpPr txBox="1"/>
          <p:nvPr/>
        </p:nvSpPr>
        <p:spPr>
          <a:xfrm>
            <a:off x="2681287" y="3409950"/>
            <a:ext cx="68294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本提案に関する詳細データやPoCのご相談は、下記までお問い合わせください。</a:t>
            </a:r>
            <a:endParaRPr/>
          </a:p>
        </p:txBody>
      </p:sp>
      <p:sp>
        <p:nvSpPr>
          <p:cNvPr id="240" name="Google Shape;240;p24"/>
          <p:cNvSpPr txBox="1"/>
          <p:nvPr/>
        </p:nvSpPr>
        <p:spPr>
          <a:xfrm>
            <a:off x="2681287" y="4191000"/>
            <a:ext cx="68294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2875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内部資料：業務改善プロトコル V2.1</a:t>
            </a:r>
            <a:endParaRPr/>
          </a:p>
        </p:txBody>
      </p:sp>
      <p:sp>
        <p:nvSpPr>
          <p:cNvPr id="241" name="Google Shape;241;p24"/>
          <p:cNvSpPr txBox="1"/>
          <p:nvPr/>
        </p:nvSpPr>
        <p:spPr>
          <a:xfrm>
            <a:off x="2681287" y="4686300"/>
            <a:ext cx="68294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9050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k-sato@corporate-dx.co.jp</a:t>
            </a:r>
            <a:endParaRPr/>
          </a:p>
        </p:txBody>
      </p:sp>
      <p:pic>
        <p:nvPicPr>
          <p:cNvPr descr="image.png" id="242" name="Google Shape;24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8650" y="4257675"/>
            <a:ext cx="1428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3" name="Google Shape;24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0112" y="4752975"/>
            <a:ext cx="1905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2675572" y="2305050"/>
            <a:ext cx="684085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B21F24"/>
                </a:solidFill>
                <a:latin typeface="Roboto"/>
                <a:ea typeface="Roboto"/>
                <a:cs typeface="Roboto"/>
                <a:sym typeface="Roboto"/>
              </a:rPr>
              <a:t>SECTION 01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2675572" y="2667000"/>
            <a:ext cx="6840855" cy="971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00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現状の課題と原因分析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619750" y="3829050"/>
            <a:ext cx="952500" cy="38100"/>
          </a:xfrm>
          <a:prstGeom prst="rect">
            <a:avLst/>
          </a:prstGeom>
          <a:solidFill>
            <a:srgbClr val="B21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2838450" y="4057650"/>
            <a:ext cx="6515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現在発生しているボトルネックと、その根本的な要因を可視化します。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752725"/>
            <a:ext cx="514350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4" name="Google Shape;10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2752725"/>
            <a:ext cx="5143500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1057275" y="3048000"/>
            <a:ext cx="4780597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667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肥大化した作業工数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6581775" y="3048000"/>
            <a:ext cx="4780597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667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品質とガバナンス</a:t>
            </a:r>
            <a:endParaRPr/>
          </a:p>
        </p:txBody>
      </p:sp>
      <p:pic>
        <p:nvPicPr>
          <p:cNvPr descr="image.png" id="107" name="Google Shape;10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7275" y="3124200"/>
            <a:ext cx="2667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1371600" y="358140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1438275" y="3581400"/>
            <a:ext cx="4171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月間約120時間の単純入力作業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1371600" y="388620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1438275" y="3886200"/>
            <a:ext cx="4171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複数部署をまたぐ紙ベースの承認フロー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1371600" y="419100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1438275" y="4191000"/>
            <a:ext cx="4171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データの二重管理による照合作業</a:t>
            </a:r>
            <a:endParaRPr/>
          </a:p>
        </p:txBody>
      </p:sp>
      <p:pic>
        <p:nvPicPr>
          <p:cNvPr descr="image.png" id="114" name="Google Shape;11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81775" y="3124200"/>
            <a:ext cx="2667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6896100" y="358140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6962775" y="3581400"/>
            <a:ext cx="4171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手入力に起因する入力ミスの常態化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6896100" y="388620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6962775" y="3886200"/>
            <a:ext cx="4171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属人的な判断基準による処理のバラツキ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6896100" y="419100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6962775" y="4191000"/>
            <a:ext cx="4171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監査証跡の確保が困難な状況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952500" y="571500"/>
            <a:ext cx="11001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現状の問題点：工数過多とミスの発生</a:t>
            </a: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762000" y="571500"/>
            <a:ext cx="76200" cy="457200"/>
          </a:xfrm>
          <a:prstGeom prst="rect">
            <a:avLst/>
          </a:prstGeom>
          <a:solidFill>
            <a:srgbClr val="B21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7" name="Google Shape;1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8" name="Google Shape;12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750" y="194310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>
            <a:off x="6286500" y="2424112"/>
            <a:ext cx="54006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「システム間の分断」が最大要因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6286500" y="2871787"/>
            <a:ext cx="5143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背景：</a:t>
            </a: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各部門で最適化されたレガシーシステムを使用しており、全社的なデータ連携基盤が存在しない。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6286500" y="3671887"/>
            <a:ext cx="5143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分析：</a:t>
            </a: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部門を跨ぐ際に「情報の翻訳（手入力）」が発生し、これが非効率の温床となっている。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6286500" y="4471987"/>
            <a:ext cx="5143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結論：</a:t>
            </a: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単なる人員補充ではなく、システム間を繋ぐ「自動化ツール」の導入が必要不可欠。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952500" y="571500"/>
            <a:ext cx="11001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根本原因の深掘り分析</a:t>
            </a:r>
            <a:endParaRPr/>
          </a:p>
        </p:txBody>
      </p:sp>
      <p:sp>
        <p:nvSpPr>
          <p:cNvPr id="134" name="Google Shape;134;p16"/>
          <p:cNvSpPr/>
          <p:nvPr/>
        </p:nvSpPr>
        <p:spPr>
          <a:xfrm>
            <a:off x="762000" y="571500"/>
            <a:ext cx="76200" cy="457200"/>
          </a:xfrm>
          <a:prstGeom prst="rect">
            <a:avLst/>
          </a:prstGeom>
          <a:solidFill>
            <a:srgbClr val="B21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9" name="Google Shape;13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3035617" y="2319337"/>
            <a:ext cx="612076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B21F24"/>
                </a:solidFill>
                <a:latin typeface="Roboto"/>
                <a:ea typeface="Roboto"/>
                <a:cs typeface="Roboto"/>
                <a:sym typeface="Roboto"/>
              </a:rPr>
              <a:t>SECTION 02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3035617" y="2681287"/>
            <a:ext cx="6120765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00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改善案の提示と比較</a:t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5619750" y="3814762"/>
            <a:ext cx="952500" cy="38100"/>
          </a:xfrm>
          <a:prstGeom prst="rect">
            <a:avLst/>
          </a:prstGeom>
          <a:solidFill>
            <a:srgbClr val="B21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3181350" y="4043362"/>
            <a:ext cx="58293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具体的なソリューションと、導入前後の比較を提示します。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8" name="Google Shape;1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9" name="Google Shape;149;p18"/>
          <p:cNvGraphicFramePr/>
          <p:nvPr/>
        </p:nvGraphicFramePr>
        <p:xfrm>
          <a:off x="762000" y="21422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{81514129-1043-4D03-8AA1-BFEAD2FB722B}</a:tableStyleId>
              </a:tblPr>
              <a:tblGrid>
                <a:gridCol w="2381250"/>
                <a:gridCol w="3838575"/>
                <a:gridCol w="4429125"/>
              </a:tblGrid>
              <a:tr h="682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FFFFFF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評価項目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1F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FFFFFF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現状（手作業）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1F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FFFFFF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改善案（RPA導入）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1F24"/>
                    </a:solidFill>
                  </a:tcPr>
                </a:tc>
              </a:tr>
              <a:tr h="682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処理速度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30分 / 件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3分 / 件（約90%短縮）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82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作業品質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ヒューマンエラーが発生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設定ルールに基づきミスゼロ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82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コスト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人件費の増大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ライセンス費のみ（固定化）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82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柔軟性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担当者不在時に遅延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24時間365日稼働可能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0" name="Google Shape;150;p18"/>
          <p:cNvSpPr/>
          <p:nvPr/>
        </p:nvSpPr>
        <p:spPr>
          <a:xfrm>
            <a:off x="771525" y="3458467"/>
            <a:ext cx="2381250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3152775" y="3458467"/>
            <a:ext cx="3838575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6991350" y="3458467"/>
            <a:ext cx="4429125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771525" y="4153792"/>
            <a:ext cx="2381250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3152775" y="4153792"/>
            <a:ext cx="3838575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6991350" y="4153792"/>
            <a:ext cx="4429125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771525" y="4849117"/>
            <a:ext cx="2381250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3152775" y="4849117"/>
            <a:ext cx="3838575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6991350" y="4849117"/>
            <a:ext cx="4429125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952500" y="571500"/>
            <a:ext cx="11001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改善案：RPAを活用した自動化フロー</a:t>
            </a:r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762000" y="571500"/>
            <a:ext cx="76200" cy="457200"/>
          </a:xfrm>
          <a:prstGeom prst="rect">
            <a:avLst/>
          </a:prstGeom>
          <a:solidFill>
            <a:srgbClr val="B21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5" name="Google Shape;16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6" name="Google Shape;16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3965" y="2914650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7" name="Google Shape;16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0845" y="2914650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8" name="Google Shape;168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57726" y="2914650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9" name="Google Shape;169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44606" y="2914650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0" name="Google Shape;170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231487" y="2914650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1" name="Google Shape;171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90697" y="3057525"/>
            <a:ext cx="17145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713995" y="3533775"/>
            <a:ext cx="2016189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現状把握</a:t>
            </a:r>
            <a:endParaRPr/>
          </a:p>
        </p:txBody>
      </p:sp>
      <p:sp>
        <p:nvSpPr>
          <p:cNvPr id="173" name="Google Shape;173;p19"/>
          <p:cNvSpPr txBox="1"/>
          <p:nvPr/>
        </p:nvSpPr>
        <p:spPr>
          <a:xfrm>
            <a:off x="762000" y="3981450"/>
            <a:ext cx="192018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既存業務の棚卸しと優先順位付け</a:t>
            </a:r>
            <a:endParaRPr/>
          </a:p>
        </p:txBody>
      </p:sp>
      <p:pic>
        <p:nvPicPr>
          <p:cNvPr descr="image.png" id="174" name="Google Shape;174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77578" y="3057525"/>
            <a:ext cx="17145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2900875" y="3533775"/>
            <a:ext cx="2016189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ツール選定</a:t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2948880" y="3981450"/>
            <a:ext cx="192018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PoC（概念実証）の実施と検証</a:t>
            </a:r>
            <a:endParaRPr/>
          </a:p>
        </p:txBody>
      </p:sp>
      <p:pic>
        <p:nvPicPr>
          <p:cNvPr descr="image.png" id="177" name="Google Shape;177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64458" y="3057525"/>
            <a:ext cx="17145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5087756" y="3533775"/>
            <a:ext cx="2016189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開発・テスト</a:t>
            </a:r>
            <a:endParaRPr/>
          </a:p>
        </p:txBody>
      </p:sp>
      <p:sp>
        <p:nvSpPr>
          <p:cNvPr id="179" name="Google Shape;179;p19"/>
          <p:cNvSpPr txBox="1"/>
          <p:nvPr/>
        </p:nvSpPr>
        <p:spPr>
          <a:xfrm>
            <a:off x="5135760" y="3981450"/>
            <a:ext cx="192018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ロボット作成とシナリオテスト</a:t>
            </a:r>
            <a:endParaRPr/>
          </a:p>
        </p:txBody>
      </p:sp>
      <p:pic>
        <p:nvPicPr>
          <p:cNvPr descr="image.png" id="180" name="Google Shape;180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551339" y="3057525"/>
            <a:ext cx="17145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 txBox="1"/>
          <p:nvPr/>
        </p:nvSpPr>
        <p:spPr>
          <a:xfrm>
            <a:off x="7274636" y="3533775"/>
            <a:ext cx="2016189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本番稼働</a:t>
            </a: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7322641" y="3981450"/>
            <a:ext cx="192018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対象部署への段階的リリース</a:t>
            </a: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9461517" y="3533775"/>
            <a:ext cx="2016189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定着・改善</a:t>
            </a: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9509521" y="3981450"/>
            <a:ext cx="192018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効果測定とメンテナンス体制の構築</a:t>
            </a:r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952500" y="571500"/>
            <a:ext cx="11001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導入ステップ（実施スケジュール）</a:t>
            </a:r>
            <a:endParaRPr/>
          </a:p>
        </p:txBody>
      </p:sp>
      <p:sp>
        <p:nvSpPr>
          <p:cNvPr id="186" name="Google Shape;186;p19"/>
          <p:cNvSpPr/>
          <p:nvPr/>
        </p:nvSpPr>
        <p:spPr>
          <a:xfrm>
            <a:off x="762000" y="571500"/>
            <a:ext cx="76200" cy="457200"/>
          </a:xfrm>
          <a:prstGeom prst="rect">
            <a:avLst/>
          </a:prstGeom>
          <a:solidFill>
            <a:srgbClr val="B21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1" name="Google Shape;19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 txBox="1"/>
          <p:nvPr/>
        </p:nvSpPr>
        <p:spPr>
          <a:xfrm>
            <a:off x="3145631" y="2319337"/>
            <a:ext cx="5900737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B21F24"/>
                </a:solidFill>
                <a:latin typeface="Roboto"/>
                <a:ea typeface="Roboto"/>
                <a:cs typeface="Roboto"/>
                <a:sym typeface="Roboto"/>
              </a:rPr>
              <a:t>SECTION 03</a:t>
            </a: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3145631" y="2681287"/>
            <a:ext cx="5900737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00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期待効果とKPI設定</a:t>
            </a:r>
            <a:endParaRPr/>
          </a:p>
        </p:txBody>
      </p:sp>
      <p:sp>
        <p:nvSpPr>
          <p:cNvPr id="194" name="Google Shape;194;p20"/>
          <p:cNvSpPr/>
          <p:nvPr/>
        </p:nvSpPr>
        <p:spPr>
          <a:xfrm>
            <a:off x="5619750" y="3814762"/>
            <a:ext cx="952500" cy="38100"/>
          </a:xfrm>
          <a:prstGeom prst="rect">
            <a:avLst/>
          </a:prstGeom>
          <a:solidFill>
            <a:srgbClr val="B21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3286125" y="4043362"/>
            <a:ext cx="5619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投資対効果（ROI）と達成すべき定量的目標を定義します。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0" name="Google Shape;20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1" name="Google Shape;20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3700462"/>
            <a:ext cx="106680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2" name="Google Shape;20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1409700"/>
            <a:ext cx="106680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1009650" y="4138612"/>
            <a:ext cx="101727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コスト換算効果：</a:t>
            </a: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年間約850万円の人的コスト削減を見込みます。削減されたリソースは、より付加価値の高い「顧客対応」や「戦略立案」業務へ再配置することが可能です。</a:t>
            </a:r>
            <a:endParaRPr/>
          </a:p>
        </p:txBody>
      </p:sp>
      <p:sp>
        <p:nvSpPr>
          <p:cNvPr id="204" name="Google Shape;204;p21"/>
          <p:cNvSpPr txBox="1"/>
          <p:nvPr/>
        </p:nvSpPr>
        <p:spPr>
          <a:xfrm>
            <a:off x="952500" y="571500"/>
            <a:ext cx="11001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B21F24"/>
                </a:solidFill>
                <a:latin typeface="Noto Sans JP"/>
                <a:ea typeface="Noto Sans JP"/>
                <a:cs typeface="Noto Sans JP"/>
                <a:sym typeface="Noto Sans JP"/>
              </a:rPr>
              <a:t>期待される工数削減効果</a:t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>
            <a:off x="762000" y="571500"/>
            <a:ext cx="76200" cy="457200"/>
          </a:xfrm>
          <a:prstGeom prst="rect">
            <a:avLst/>
          </a:prstGeom>
          <a:solidFill>
            <a:srgbClr val="B21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