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oto Sans JP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79717A-0623-4096-80AB-CC6474046EA8}">
  <a:tblStyle styleId="{1379717A-0623-4096-80AB-CC6474046E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24" Type="http://schemas.openxmlformats.org/officeDocument/2006/relationships/font" Target="fonts/NotoSansJP-bold.fntdata"/><Relationship Id="rId12" Type="http://schemas.openxmlformats.org/officeDocument/2006/relationships/slide" Target="slides/slide6.xml"/><Relationship Id="rId23" Type="http://schemas.openxmlformats.org/officeDocument/2006/relationships/font" Target="fonts/NotoSansJP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122241"/>
            <a:ext cx="106680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62000" y="762000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STRATEGIC PROPOSAL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62000" y="1257300"/>
            <a:ext cx="11201400" cy="1340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新規製品ローンチに伴う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 プロモーション企画提案書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62000" y="2788741"/>
            <a:ext cx="1066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〜認知拡大とブランド体験の最大化を目指して〜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2"/>
          <p:cNvGraphicFramePr/>
          <p:nvPr/>
        </p:nvGraphicFramePr>
        <p:xfrm>
          <a:off x="762000" y="21325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{1379717A-0623-4096-80AB-CC6474046EA8}</a:tableStyleId>
              </a:tblPr>
              <a:tblGrid>
                <a:gridCol w="2247000"/>
                <a:gridCol w="5405575"/>
                <a:gridCol w="1248375"/>
                <a:gridCol w="1747975"/>
              </a:tblGrid>
              <a:tr h="69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概要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構成比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概算予算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デジタル広告費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SNS広告(Instagram/TikTok)、リスティング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40%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¥4,000,000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イベント運営費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会場費、什器制作、スタッフ人件費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35%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¥3,500,000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PR・制作費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動画制作、インフルエンサー施策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20%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¥2,000,000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予備費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突発的な対応・追加調整用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5%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¥500,000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22"/>
          <p:cNvSpPr/>
          <p:nvPr/>
        </p:nvSpPr>
        <p:spPr>
          <a:xfrm>
            <a:off x="771525" y="3513683"/>
            <a:ext cx="224700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3018532" y="3513683"/>
            <a:ext cx="54055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8424118" y="3513683"/>
            <a:ext cx="124837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9672488" y="3513683"/>
            <a:ext cx="17479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771525" y="4209008"/>
            <a:ext cx="224700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3018532" y="4209008"/>
            <a:ext cx="54055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8424118" y="4209008"/>
            <a:ext cx="124837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9672488" y="4209008"/>
            <a:ext cx="17479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771525" y="4904333"/>
            <a:ext cx="224700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3018532" y="4904333"/>
            <a:ext cx="54055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424118" y="4904333"/>
            <a:ext cx="1248370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9672488" y="4904333"/>
            <a:ext cx="1747986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予算配分案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7" name="Google Shape;2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842295"/>
            <a:ext cx="106680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455390"/>
            <a:ext cx="10668000" cy="483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962025" y="4232820"/>
            <a:ext cx="102679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まとめ：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本施策の実施により、認知拡大だけでなく直接的な購買行動への寄与（約1.8倍）を見込んでおります。継続的なファン形成の足がかりとなる重要な投資となります。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期待される効果 (売上予測)</a:t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8" name="Google Shape;23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625" y="5715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2175510" y="2286000"/>
            <a:ext cx="784098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362200" y="3248025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本提案に関するご質問、詳細の調整などは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下記までお気軽にお申し付けください。</a:t>
            </a:r>
            <a:endParaRPr/>
          </a:p>
        </p:txBody>
      </p:sp>
      <p:pic>
        <p:nvPicPr>
          <p:cNvPr descr="image.png" id="241" name="Google Shape;24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7825" y="647700"/>
            <a:ext cx="12763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2362200" y="4333875"/>
            <a:ext cx="746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contact@example.com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2362200" y="4829175"/>
            <a:ext cx="746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www.business-solutions.co.jp</a:t>
            </a:r>
            <a:endParaRPr/>
          </a:p>
        </p:txBody>
      </p:sp>
      <p:pic>
        <p:nvPicPr>
          <p:cNvPr descr="image.png" id="244" name="Google Shape;24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1087" y="440055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5" name="Google Shape;24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2950" y="4895850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457825" y="2095500"/>
            <a:ext cx="127635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E6F0FF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710576" y="2586037"/>
            <a:ext cx="6770846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企画の背景と目的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2871787" y="3776662"/>
            <a:ext cx="64484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現状の課題を整理し、本プロジェクトが目指すべきゴールを明確にします。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661195"/>
            <a:ext cx="51435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661195"/>
            <a:ext cx="51435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562100" y="3051720"/>
            <a:ext cx="415051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市場トレンド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086600" y="3051720"/>
            <a:ext cx="415051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自社の課題</a:t>
            </a:r>
            <a:endParaRPr/>
          </a:p>
        </p:txBody>
      </p:sp>
      <p:pic>
        <p:nvPicPr>
          <p:cNvPr descr="image.png"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25" y="310887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466850" y="36232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533525" y="36232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健康志向の高まりによる需要拡大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466850" y="39280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533525" y="39280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デジタル接点の増加と購買行動の変化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466850" y="42328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533525" y="42328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競合他社の参入による市場の成熟化</a:t>
            </a:r>
            <a:endParaRPr/>
          </a:p>
        </p:txBody>
      </p:sp>
      <p:pic>
        <p:nvPicPr>
          <p:cNvPr descr="image.pn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7025" y="310887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991350" y="36232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7058025" y="36232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若年層におけるブランド認知の不足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991350" y="39280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7058025" y="39280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既存製品との差別化ポイントの浸透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991350" y="423282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058025" y="4232820"/>
            <a:ext cx="3981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リアルとデジタルの連携不足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企画背景と現状分析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62000" y="4489995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※前期比および過去の類似キャンペーン実績をベースに算出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638300" y="2756445"/>
            <a:ext cx="19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4098"/>
                </a:solidFill>
                <a:latin typeface="Roboto"/>
                <a:ea typeface="Roboto"/>
                <a:cs typeface="Roboto"/>
                <a:sym typeface="Roboto"/>
              </a:rPr>
              <a:t>150%</a:t>
            </a:r>
            <a:endParaRPr sz="6000"/>
          </a:p>
        </p:txBody>
      </p:sp>
      <p:sp>
        <p:nvSpPr>
          <p:cNvPr id="129" name="Google Shape;129;p16"/>
          <p:cNvSpPr txBox="1"/>
          <p:nvPr/>
        </p:nvSpPr>
        <p:spPr>
          <a:xfrm>
            <a:off x="1638300" y="3775620"/>
            <a:ext cx="191452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認知度成長率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922550" y="2756450"/>
            <a:ext cx="288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4098"/>
                </a:solidFill>
                <a:latin typeface="Roboto"/>
                <a:ea typeface="Roboto"/>
                <a:cs typeface="Roboto"/>
                <a:sym typeface="Roboto"/>
              </a:rPr>
              <a:t>2.5万人</a:t>
            </a:r>
            <a:endParaRPr sz="6000"/>
          </a:p>
        </p:txBody>
      </p:sp>
      <p:sp>
        <p:nvSpPr>
          <p:cNvPr id="131" name="Google Shape;131;p16"/>
          <p:cNvSpPr txBox="1"/>
          <p:nvPr/>
        </p:nvSpPr>
        <p:spPr>
          <a:xfrm>
            <a:off x="5305425" y="3775620"/>
            <a:ext cx="212407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イベント動員数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9182100" y="2756450"/>
            <a:ext cx="176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4098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6000"/>
          </a:p>
        </p:txBody>
      </p:sp>
      <p:sp>
        <p:nvSpPr>
          <p:cNvPr id="133" name="Google Shape;133;p16"/>
          <p:cNvSpPr txBox="1"/>
          <p:nvPr/>
        </p:nvSpPr>
        <p:spPr>
          <a:xfrm>
            <a:off x="9182100" y="3775620"/>
            <a:ext cx="13716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購入意向率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設定目的と主要KPI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457825" y="2095500"/>
            <a:ext cx="127635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E6F0FF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2855595" y="2586037"/>
            <a:ext cx="648081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ターゲット層の定義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3009900" y="3776662"/>
            <a:ext cx="6172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誰に、どのような価値を届けるべきかを具体化します。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9" name="Google Shape;1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96587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6286500" y="2599283"/>
            <a:ext cx="5400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「都心で働くアクティブ層」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286500" y="3046958"/>
            <a:ext cx="5143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属性：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30代前半・女性・都心在住・IT企業勤務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6286500" y="3542258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ライフスタイル：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平日は仕事で忙しいが、週末はヨガやカフェ巡りでリフレッシュ。SNSでの情報収集に積極的。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6286500" y="4342358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ニーズ：</a:t>
            </a: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忙しい毎日でも「手軽に」「上質な」体験を取り入れたい。流行よりも自分に合った本質的な価値を重視。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ペルソナ設定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5457825" y="2095500"/>
            <a:ext cx="127635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E6F0FF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450669" y="2586037"/>
            <a:ext cx="5290661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具体的施策内容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3576637" y="3776662"/>
            <a:ext cx="50387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ターゲットの心を動かすための「3つの柱」を提案します。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418308"/>
            <a:ext cx="33654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2418308"/>
            <a:ext cx="33654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418308"/>
            <a:ext cx="3365599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58900" y="2713583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987902" y="3475583"/>
            <a:ext cx="291364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デジタルPR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1057275" y="3923258"/>
            <a:ext cx="277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インフルエンサーを活用した体験レビューの発信と、SNS広告による広域リーチ。</a:t>
            </a:r>
            <a:endParaRPr/>
          </a:p>
        </p:txBody>
      </p:sp>
      <p:pic>
        <p:nvPicPr>
          <p:cNvPr descr="image.png" id="175" name="Google Shape;175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43438" y="2713583"/>
            <a:ext cx="504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4639102" y="3475583"/>
            <a:ext cx="291364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体験型イベント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4708475" y="3923258"/>
            <a:ext cx="2774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主要都市でのポップアップイベント開催。五感でブランドを感じる空間を提供。</a:t>
            </a:r>
            <a:endParaRPr/>
          </a:p>
        </p:txBody>
      </p:sp>
      <p:pic>
        <p:nvPicPr>
          <p:cNvPr descr="image.png" id="178" name="Google Shape;178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61450" y="2713583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8290299" y="3475583"/>
            <a:ext cx="291380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ユーザー還元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8359675" y="3923258"/>
            <a:ext cx="2775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SNS投稿キャンペーンによる口コミ拡散。次回来店・購入を促すクーポン配布。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施策の3つの軸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7" name="Google Shape;1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/>
          <p:nvPr/>
        </p:nvSpPr>
        <p:spPr>
          <a:xfrm>
            <a:off x="762000" y="4066133"/>
            <a:ext cx="10668000" cy="38100"/>
          </a:xfrm>
          <a:prstGeom prst="rect">
            <a:avLst/>
          </a:prstGeom>
          <a:solidFill>
            <a:srgbClr val="E6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762000" y="3589883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10月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762000" y="4304258"/>
            <a:ext cx="2133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準備・制作期間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クリエイティブ制作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3606700" y="3589883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11月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3606700" y="4304258"/>
            <a:ext cx="2133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プレキャンペーン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SNSでの事前告知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6451401" y="3589883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12月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6451401" y="4304258"/>
            <a:ext cx="2133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本キャンペーン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イベント・大型広告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9296102" y="3589883"/>
            <a:ext cx="21336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1月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9296102" y="4304258"/>
            <a:ext cx="2133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効果測定・分析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次期施策の検討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952500" y="571500"/>
            <a:ext cx="1100137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実施スケジュール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762000" y="571500"/>
            <a:ext cx="95250" cy="50289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714500" y="423282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4559200" y="423282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7403901" y="423282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10248602" y="423282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