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Roboto"/>
      <p:regular r:id="rId17"/>
      <p:bold r:id="rId18"/>
      <p:italic r:id="rId19"/>
      <p:boldItalic r:id="rId20"/>
    </p:embeddedFont>
    <p:embeddedFont>
      <p:font typeface="Noto Sans JP"/>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100EF3-300F-40F2-962D-BCA97B34087E}">
  <a:tblStyle styleId="{3D100EF3-300F-40F2-962D-BCA97B34087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5.xml"/><Relationship Id="rId22" Type="http://schemas.openxmlformats.org/officeDocument/2006/relationships/font" Target="fonts/NotoSansJP-bold.fntdata"/><Relationship Id="rId10" Type="http://schemas.openxmlformats.org/officeDocument/2006/relationships/slide" Target="slides/slide4.xml"/><Relationship Id="rId21" Type="http://schemas.openxmlformats.org/officeDocument/2006/relationships/font" Target="fonts/NotoSansJP-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italic.fntdata"/><Relationship Id="rId6" Type="http://schemas.openxmlformats.org/officeDocument/2006/relationships/notesMaster" Target="notesMasters/notesMaster1.xml"/><Relationship Id="rId18"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2895600" y="1700212"/>
            <a:ext cx="6400800" cy="4572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400" u="none" cap="none" strike="noStrike">
                <a:solidFill>
                  <a:srgbClr val="666666"/>
                </a:solidFill>
                <a:latin typeface="Noto Sans JP"/>
                <a:ea typeface="Noto Sans JP"/>
                <a:cs typeface="Noto Sans JP"/>
                <a:sym typeface="Noto Sans JP"/>
              </a:rPr>
              <a:t>次世代スタンダードを定義する新ラインナップ</a:t>
            </a:r>
            <a:endParaRPr/>
          </a:p>
        </p:txBody>
      </p:sp>
      <p:sp>
        <p:nvSpPr>
          <p:cNvPr id="86" name="Google Shape;86;p13"/>
          <p:cNvSpPr txBox="1"/>
          <p:nvPr/>
        </p:nvSpPr>
        <p:spPr>
          <a:xfrm>
            <a:off x="2900600" y="2919412"/>
            <a:ext cx="6390798" cy="10001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5400" u="none" cap="none" strike="noStrike">
                <a:solidFill>
                  <a:srgbClr val="D9001B"/>
                </a:solidFill>
                <a:latin typeface="Noto Sans JP"/>
                <a:ea typeface="Noto Sans JP"/>
                <a:cs typeface="Noto Sans JP"/>
                <a:sym typeface="Noto Sans JP"/>
              </a:rPr>
              <a:t>新商品導入のご提案</a:t>
            </a:r>
            <a:endParaRPr/>
          </a:p>
        </p:txBody>
      </p:sp>
      <p:sp>
        <p:nvSpPr>
          <p:cNvPr id="87" name="Google Shape;87;p13"/>
          <p:cNvSpPr txBox="1"/>
          <p:nvPr/>
        </p:nvSpPr>
        <p:spPr>
          <a:xfrm>
            <a:off x="3091050" y="4865537"/>
            <a:ext cx="6400800" cy="9234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2400">
                <a:solidFill>
                  <a:srgbClr val="666666"/>
                </a:solidFill>
                <a:latin typeface="Noto Sans JP"/>
                <a:ea typeface="Noto Sans JP"/>
                <a:cs typeface="Noto Sans JP"/>
                <a:sym typeface="Noto Sans JP"/>
              </a:rPr>
              <a:t>株式会社○○</a:t>
            </a:r>
            <a:endParaRPr sz="2400">
              <a:solidFill>
                <a:srgbClr val="666666"/>
              </a:solidFill>
              <a:latin typeface="Noto Sans JP"/>
              <a:ea typeface="Noto Sans JP"/>
              <a:cs typeface="Noto Sans JP"/>
              <a:sym typeface="Noto Sans JP"/>
            </a:endParaRPr>
          </a:p>
          <a:p>
            <a:pPr indent="0" lvl="0" marL="0" marR="0" rtl="0" algn="ctr">
              <a:lnSpc>
                <a:spcPct val="150000"/>
              </a:lnSpc>
              <a:spcBef>
                <a:spcPts val="0"/>
              </a:spcBef>
              <a:spcAft>
                <a:spcPts val="0"/>
              </a:spcAft>
              <a:buNone/>
            </a:pPr>
            <a:r>
              <a:rPr lang="en-US" sz="2400">
                <a:solidFill>
                  <a:srgbClr val="666666"/>
                </a:solidFill>
                <a:latin typeface="Noto Sans JP"/>
                <a:ea typeface="Noto Sans JP"/>
                <a:cs typeface="Noto Sans JP"/>
                <a:sym typeface="Noto Sans JP"/>
              </a:rPr>
              <a:t>担当○○</a:t>
            </a:r>
            <a:endParaRPr sz="2400">
              <a:solidFill>
                <a:srgbClr val="666666"/>
              </a:solidFill>
              <a:latin typeface="Noto Sans JP"/>
              <a:ea typeface="Noto Sans JP"/>
              <a:cs typeface="Noto Sans JP"/>
              <a:sym typeface="Noto Sans JP"/>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0" name="Shape 230"/>
        <p:cNvGrpSpPr/>
        <p:nvPr/>
      </p:nvGrpSpPr>
      <p:grpSpPr>
        <a:xfrm>
          <a:off x="0" y="0"/>
          <a:ext cx="0" cy="0"/>
          <a:chOff x="0" y="0"/>
          <a:chExt cx="0" cy="0"/>
        </a:xfrm>
      </p:grpSpPr>
      <p:pic>
        <p:nvPicPr>
          <p:cNvPr descr="image.png" id="231" name="Google Shape;231;p2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32" name="Google Shape;232;p22"/>
          <p:cNvPicPr preferRelativeResize="0"/>
          <p:nvPr/>
        </p:nvPicPr>
        <p:blipFill rotWithShape="1">
          <a:blip r:embed="rId4">
            <a:alphaModFix/>
          </a:blip>
          <a:srcRect b="0" l="0" r="0" t="0"/>
          <a:stretch/>
        </p:blipFill>
        <p:spPr>
          <a:xfrm>
            <a:off x="3614737" y="3757612"/>
            <a:ext cx="4962525" cy="1781175"/>
          </a:xfrm>
          <a:prstGeom prst="rect">
            <a:avLst/>
          </a:prstGeom>
          <a:noFill/>
          <a:ln>
            <a:noFill/>
          </a:ln>
        </p:spPr>
      </p:pic>
      <p:sp>
        <p:nvSpPr>
          <p:cNvPr id="233" name="Google Shape;233;p22"/>
          <p:cNvSpPr txBox="1"/>
          <p:nvPr/>
        </p:nvSpPr>
        <p:spPr>
          <a:xfrm>
            <a:off x="4175760" y="1319212"/>
            <a:ext cx="3840480" cy="8763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800" u="none" cap="none" strike="noStrike">
                <a:solidFill>
                  <a:srgbClr val="333333"/>
                </a:solidFill>
                <a:latin typeface="Noto Sans JP"/>
                <a:ea typeface="Noto Sans JP"/>
                <a:cs typeface="Noto Sans JP"/>
                <a:sym typeface="Noto Sans JP"/>
              </a:rPr>
              <a:t>お問い合わせ</a:t>
            </a:r>
            <a:endParaRPr/>
          </a:p>
        </p:txBody>
      </p:sp>
      <p:sp>
        <p:nvSpPr>
          <p:cNvPr id="234" name="Google Shape;234;p22"/>
          <p:cNvSpPr txBox="1"/>
          <p:nvPr/>
        </p:nvSpPr>
        <p:spPr>
          <a:xfrm>
            <a:off x="3448050" y="2386012"/>
            <a:ext cx="5295900" cy="800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333333"/>
                </a:solidFill>
                <a:latin typeface="Noto Sans JP"/>
                <a:ea typeface="Noto Sans JP"/>
                <a:cs typeface="Noto Sans JP"/>
                <a:sym typeface="Noto Sans JP"/>
              </a:rPr>
              <a:t>本日は誠にありがとうございました。</a:t>
            </a:r>
            <a:br>
              <a:rPr b="0" i="0" lang="en-US" sz="1800" u="none" cap="none" strike="noStrike">
                <a:solidFill>
                  <a:schemeClr val="dk1"/>
                </a:solidFill>
                <a:latin typeface="Calibri"/>
                <a:ea typeface="Calibri"/>
                <a:cs typeface="Calibri"/>
                <a:sym typeface="Calibri"/>
              </a:rPr>
            </a:br>
            <a:r>
              <a:rPr b="0" i="0" lang="en-US" sz="2100" u="none" cap="none" strike="noStrike">
                <a:solidFill>
                  <a:srgbClr val="333333"/>
                </a:solidFill>
                <a:latin typeface="Noto Sans JP"/>
                <a:ea typeface="Noto Sans JP"/>
                <a:cs typeface="Noto Sans JP"/>
                <a:sym typeface="Noto Sans JP"/>
              </a:rPr>
              <a:t> 詳細は担当者より別途ご案内申し上げます。</a:t>
            </a:r>
            <a:endParaRPr/>
          </a:p>
        </p:txBody>
      </p:sp>
      <p:sp>
        <p:nvSpPr>
          <p:cNvPr id="235" name="Google Shape;235;p22"/>
          <p:cNvSpPr txBox="1"/>
          <p:nvPr/>
        </p:nvSpPr>
        <p:spPr>
          <a:xfrm>
            <a:off x="4005262" y="3957637"/>
            <a:ext cx="638175"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800" u="none" cap="none" strike="noStrike">
                <a:solidFill>
                  <a:srgbClr val="D9001B"/>
                </a:solidFill>
                <a:latin typeface="Noto Sans JP"/>
                <a:ea typeface="Noto Sans JP"/>
                <a:cs typeface="Noto Sans JP"/>
                <a:sym typeface="Noto Sans JP"/>
              </a:rPr>
              <a:t>Email</a:t>
            </a:r>
            <a:endParaRPr/>
          </a:p>
        </p:txBody>
      </p:sp>
      <p:sp>
        <p:nvSpPr>
          <p:cNvPr id="236" name="Google Shape;236;p22"/>
          <p:cNvSpPr txBox="1"/>
          <p:nvPr/>
        </p:nvSpPr>
        <p:spPr>
          <a:xfrm>
            <a:off x="4833937" y="3957637"/>
            <a:ext cx="33528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000000"/>
                </a:solidFill>
                <a:latin typeface="Noto Sans JP"/>
                <a:ea typeface="Noto Sans JP"/>
                <a:cs typeface="Noto Sans JP"/>
                <a:sym typeface="Noto Sans JP"/>
              </a:rPr>
              <a:t>info@product-innovation.co.jp</a:t>
            </a:r>
            <a:endParaRPr/>
          </a:p>
        </p:txBody>
      </p:sp>
      <p:sp>
        <p:nvSpPr>
          <p:cNvPr id="237" name="Google Shape;237;p22"/>
          <p:cNvSpPr txBox="1"/>
          <p:nvPr/>
        </p:nvSpPr>
        <p:spPr>
          <a:xfrm>
            <a:off x="4005262" y="4481512"/>
            <a:ext cx="638175"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800" u="none" cap="none" strike="noStrike">
                <a:solidFill>
                  <a:srgbClr val="D9001B"/>
                </a:solidFill>
                <a:latin typeface="Noto Sans JP"/>
                <a:ea typeface="Noto Sans JP"/>
                <a:cs typeface="Noto Sans JP"/>
                <a:sym typeface="Noto Sans JP"/>
              </a:rPr>
              <a:t>Tel</a:t>
            </a:r>
            <a:endParaRPr/>
          </a:p>
        </p:txBody>
      </p:sp>
      <p:sp>
        <p:nvSpPr>
          <p:cNvPr id="238" name="Google Shape;238;p22"/>
          <p:cNvSpPr txBox="1"/>
          <p:nvPr/>
        </p:nvSpPr>
        <p:spPr>
          <a:xfrm>
            <a:off x="4833937" y="4481512"/>
            <a:ext cx="33528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000000"/>
                </a:solidFill>
                <a:latin typeface="Noto Sans JP"/>
                <a:ea typeface="Noto Sans JP"/>
                <a:cs typeface="Noto Sans JP"/>
                <a:sym typeface="Noto Sans JP"/>
              </a:rPr>
              <a:t>03-XXXX-XXXX</a:t>
            </a:r>
            <a:endParaRPr/>
          </a:p>
        </p:txBody>
      </p:sp>
      <p:sp>
        <p:nvSpPr>
          <p:cNvPr id="239" name="Google Shape;239;p22"/>
          <p:cNvSpPr txBox="1"/>
          <p:nvPr/>
        </p:nvSpPr>
        <p:spPr>
          <a:xfrm>
            <a:off x="4005262" y="5005387"/>
            <a:ext cx="638175"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800" u="none" cap="none" strike="noStrike">
                <a:solidFill>
                  <a:srgbClr val="D9001B"/>
                </a:solidFill>
                <a:latin typeface="Noto Sans JP"/>
                <a:ea typeface="Noto Sans JP"/>
                <a:cs typeface="Noto Sans JP"/>
                <a:sym typeface="Noto Sans JP"/>
              </a:rPr>
              <a:t>Web</a:t>
            </a:r>
            <a:endParaRPr/>
          </a:p>
        </p:txBody>
      </p:sp>
      <p:sp>
        <p:nvSpPr>
          <p:cNvPr id="240" name="Google Shape;240;p22"/>
          <p:cNvSpPr txBox="1"/>
          <p:nvPr/>
        </p:nvSpPr>
        <p:spPr>
          <a:xfrm>
            <a:off x="4833937" y="5005387"/>
            <a:ext cx="33528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000000"/>
                </a:solidFill>
                <a:latin typeface="Noto Sans JP"/>
                <a:ea typeface="Noto Sans JP"/>
                <a:cs typeface="Noto Sans JP"/>
                <a:sym typeface="Noto Sans JP"/>
              </a:rPr>
              <a:t>www.product-innovation.co.jp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1" name="Shape 91"/>
        <p:cNvGrpSpPr/>
        <p:nvPr/>
      </p:nvGrpSpPr>
      <p:grpSpPr>
        <a:xfrm>
          <a:off x="0" y="0"/>
          <a:ext cx="0" cy="0"/>
          <a:chOff x="0" y="0"/>
          <a:chExt cx="0" cy="0"/>
        </a:xfrm>
      </p:grpSpPr>
      <p:pic>
        <p:nvPicPr>
          <p:cNvPr descr="image.png" id="92" name="Google Shape;92;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3" name="Google Shape;93;p14"/>
          <p:cNvPicPr preferRelativeResize="0"/>
          <p:nvPr/>
        </p:nvPicPr>
        <p:blipFill rotWithShape="1">
          <a:blip r:embed="rId4">
            <a:alphaModFix/>
          </a:blip>
          <a:srcRect b="0" l="0" r="0" t="0"/>
          <a:stretch/>
        </p:blipFill>
        <p:spPr>
          <a:xfrm>
            <a:off x="762000" y="2724150"/>
            <a:ext cx="5143500" cy="2581275"/>
          </a:xfrm>
          <a:prstGeom prst="rect">
            <a:avLst/>
          </a:prstGeom>
          <a:noFill/>
          <a:ln>
            <a:noFill/>
          </a:ln>
        </p:spPr>
      </p:pic>
      <p:pic>
        <p:nvPicPr>
          <p:cNvPr descr="image.png" id="94" name="Google Shape;94;p14"/>
          <p:cNvPicPr preferRelativeResize="0"/>
          <p:nvPr/>
        </p:nvPicPr>
        <p:blipFill rotWithShape="1">
          <a:blip r:embed="rId5">
            <a:alphaModFix/>
          </a:blip>
          <a:srcRect b="0" l="0" r="0" t="0"/>
          <a:stretch/>
        </p:blipFill>
        <p:spPr>
          <a:xfrm>
            <a:off x="6286500" y="2724150"/>
            <a:ext cx="5143500" cy="2581275"/>
          </a:xfrm>
          <a:prstGeom prst="rect">
            <a:avLst/>
          </a:prstGeom>
          <a:noFill/>
          <a:ln>
            <a:noFill/>
          </a:ln>
        </p:spPr>
      </p:pic>
      <p:sp>
        <p:nvSpPr>
          <p:cNvPr id="95" name="Google Shape;95;p14"/>
          <p:cNvSpPr txBox="1"/>
          <p:nvPr/>
        </p:nvSpPr>
        <p:spPr>
          <a:xfrm>
            <a:off x="1238250" y="3105150"/>
            <a:ext cx="4500562" cy="419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400" u="none" cap="none" strike="noStrike">
                <a:solidFill>
                  <a:srgbClr val="D9001B"/>
                </a:solidFill>
                <a:latin typeface="Noto Sans JP"/>
                <a:ea typeface="Noto Sans JP"/>
                <a:cs typeface="Noto Sans JP"/>
                <a:sym typeface="Noto Sans JP"/>
              </a:rPr>
              <a:t>多様化するニーズ</a:t>
            </a:r>
            <a:endParaRPr/>
          </a:p>
        </p:txBody>
      </p:sp>
      <p:sp>
        <p:nvSpPr>
          <p:cNvPr id="96" name="Google Shape;96;p14"/>
          <p:cNvSpPr txBox="1"/>
          <p:nvPr/>
        </p:nvSpPr>
        <p:spPr>
          <a:xfrm>
            <a:off x="1238250" y="3667125"/>
            <a:ext cx="4286250" cy="1257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従来の画一的なサービスでは対応しきれない「個別の最適化」への要望が急速に高まっています。特にコストと利便性の両立が市場の最優先事項となっています。</a:t>
            </a:r>
            <a:endParaRPr/>
          </a:p>
        </p:txBody>
      </p:sp>
      <p:sp>
        <p:nvSpPr>
          <p:cNvPr id="97" name="Google Shape;97;p14"/>
          <p:cNvSpPr txBox="1"/>
          <p:nvPr/>
        </p:nvSpPr>
        <p:spPr>
          <a:xfrm>
            <a:off x="6762750" y="3105150"/>
            <a:ext cx="4500562" cy="419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400" u="none" cap="none" strike="noStrike">
                <a:solidFill>
                  <a:srgbClr val="D9001B"/>
                </a:solidFill>
                <a:latin typeface="Noto Sans JP"/>
                <a:ea typeface="Noto Sans JP"/>
                <a:cs typeface="Noto Sans JP"/>
                <a:sym typeface="Noto Sans JP"/>
              </a:rPr>
              <a:t>技術革新の活用</a:t>
            </a:r>
            <a:endParaRPr/>
          </a:p>
        </p:txBody>
      </p:sp>
      <p:sp>
        <p:nvSpPr>
          <p:cNvPr id="98" name="Google Shape;98;p14"/>
          <p:cNvSpPr txBox="1"/>
          <p:nvPr/>
        </p:nvSpPr>
        <p:spPr>
          <a:xfrm>
            <a:off x="6762750" y="3667125"/>
            <a:ext cx="4286250" cy="1257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最新の独自テクノロジーを投入することで、これまでにないパフォーマンスを実現。既存の不満を解消し、新たな体験価値を提供することを目的に開発されました。</a:t>
            </a:r>
            <a:endParaRPr/>
          </a:p>
        </p:txBody>
      </p:sp>
      <p:sp>
        <p:nvSpPr>
          <p:cNvPr id="99" name="Google Shape;99;p14"/>
          <p:cNvSpPr txBox="1"/>
          <p:nvPr/>
        </p:nvSpPr>
        <p:spPr>
          <a:xfrm>
            <a:off x="762000" y="571500"/>
            <a:ext cx="4890611"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333333"/>
                </a:solidFill>
                <a:latin typeface="Noto Sans JP"/>
                <a:ea typeface="Noto Sans JP"/>
                <a:cs typeface="Noto Sans JP"/>
                <a:sym typeface="Noto Sans JP"/>
              </a:rPr>
              <a:t>市場背景と開発のねらい</a:t>
            </a:r>
            <a:endParaRPr/>
          </a:p>
        </p:txBody>
      </p:sp>
      <p:sp>
        <p:nvSpPr>
          <p:cNvPr id="100" name="Google Shape;100;p14"/>
          <p:cNvSpPr/>
          <p:nvPr/>
        </p:nvSpPr>
        <p:spPr>
          <a:xfrm>
            <a:off x="762000" y="1228725"/>
            <a:ext cx="4657725" cy="3810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4" name="Shape 104"/>
        <p:cNvGrpSpPr/>
        <p:nvPr/>
      </p:nvGrpSpPr>
      <p:grpSpPr>
        <a:xfrm>
          <a:off x="0" y="0"/>
          <a:ext cx="0" cy="0"/>
          <a:chOff x="0" y="0"/>
          <a:chExt cx="0" cy="0"/>
        </a:xfrm>
      </p:grpSpPr>
      <p:pic>
        <p:nvPicPr>
          <p:cNvPr descr="image.png" id="105" name="Google Shape;105;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6" name="Google Shape;106;p15"/>
          <p:cNvPicPr preferRelativeResize="0"/>
          <p:nvPr/>
        </p:nvPicPr>
        <p:blipFill rotWithShape="1">
          <a:blip r:embed="rId4">
            <a:alphaModFix/>
          </a:blip>
          <a:srcRect b="0" l="0" r="0" t="0"/>
          <a:stretch/>
        </p:blipFill>
        <p:spPr>
          <a:xfrm>
            <a:off x="6381750" y="2133600"/>
            <a:ext cx="5048250" cy="3810000"/>
          </a:xfrm>
          <a:prstGeom prst="rect">
            <a:avLst/>
          </a:prstGeom>
          <a:noFill/>
          <a:ln>
            <a:noFill/>
          </a:ln>
        </p:spPr>
      </p:pic>
      <p:sp>
        <p:nvSpPr>
          <p:cNvPr id="107" name="Google Shape;107;p15"/>
          <p:cNvSpPr txBox="1"/>
          <p:nvPr/>
        </p:nvSpPr>
        <p:spPr>
          <a:xfrm>
            <a:off x="762000" y="3067050"/>
            <a:ext cx="5300662" cy="495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700" u="none" cap="none" strike="noStrike">
                <a:solidFill>
                  <a:srgbClr val="D9001B"/>
                </a:solidFill>
                <a:latin typeface="Noto Sans JP"/>
                <a:ea typeface="Noto Sans JP"/>
                <a:cs typeface="Noto Sans JP"/>
                <a:sym typeface="Noto Sans JP"/>
              </a:rPr>
              <a:t>洗練された機能とデザイン</a:t>
            </a:r>
            <a:endParaRPr/>
          </a:p>
        </p:txBody>
      </p:sp>
      <p:sp>
        <p:nvSpPr>
          <p:cNvPr id="108" name="Google Shape;108;p15"/>
          <p:cNvSpPr txBox="1"/>
          <p:nvPr/>
        </p:nvSpPr>
        <p:spPr>
          <a:xfrm>
            <a:off x="762000" y="3752850"/>
            <a:ext cx="5048250" cy="1257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「使いやすさ」を極限まで追求したインターフェースと、プロフェッショナルの要求に応える堅牢な機能を兼ね備えています。導入後すぐに効果を実感できる設計です。</a:t>
            </a:r>
            <a:endParaRPr/>
          </a:p>
        </p:txBody>
      </p:sp>
      <p:sp>
        <p:nvSpPr>
          <p:cNvPr id="109" name="Google Shape;109;p15"/>
          <p:cNvSpPr txBox="1"/>
          <p:nvPr/>
        </p:nvSpPr>
        <p:spPr>
          <a:xfrm>
            <a:off x="762000" y="571500"/>
            <a:ext cx="5530691" cy="647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333333"/>
                </a:solidFill>
                <a:latin typeface="Noto Sans JP"/>
                <a:ea typeface="Noto Sans JP"/>
                <a:cs typeface="Noto Sans JP"/>
                <a:sym typeface="Noto Sans JP"/>
              </a:rPr>
              <a:t>新商品「NextCore」の概要</a:t>
            </a:r>
            <a:endParaRPr/>
          </a:p>
        </p:txBody>
      </p:sp>
      <p:sp>
        <p:nvSpPr>
          <p:cNvPr id="110" name="Google Shape;110;p15"/>
          <p:cNvSpPr/>
          <p:nvPr/>
        </p:nvSpPr>
        <p:spPr>
          <a:xfrm>
            <a:off x="762000" y="1276350"/>
            <a:ext cx="5267325" cy="3810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1" name="Google Shape;111;p15"/>
          <p:cNvSpPr/>
          <p:nvPr/>
        </p:nvSpPr>
        <p:spPr>
          <a:xfrm>
            <a:off x="6446525" y="2207325"/>
            <a:ext cx="4976100" cy="3716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latin typeface="Noto Sans JP"/>
                <a:ea typeface="Noto Sans JP"/>
                <a:cs typeface="Noto Sans JP"/>
                <a:sym typeface="Noto Sans JP"/>
              </a:rPr>
              <a:t>商品の挿絵を追加</a:t>
            </a:r>
            <a:endParaRPr sz="2900">
              <a:latin typeface="Noto Sans JP"/>
              <a:ea typeface="Noto Sans JP"/>
              <a:cs typeface="Noto Sans JP"/>
              <a:sym typeface="Noto Sans JP"/>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5" name="Shape 115"/>
        <p:cNvGrpSpPr/>
        <p:nvPr/>
      </p:nvGrpSpPr>
      <p:grpSpPr>
        <a:xfrm>
          <a:off x="0" y="0"/>
          <a:ext cx="0" cy="0"/>
          <a:chOff x="0" y="0"/>
          <a:chExt cx="0" cy="0"/>
        </a:xfrm>
      </p:grpSpPr>
      <p:pic>
        <p:nvPicPr>
          <p:cNvPr descr="image.png" id="116" name="Google Shape;116;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7" name="Google Shape;117;p16"/>
          <p:cNvPicPr preferRelativeResize="0"/>
          <p:nvPr/>
        </p:nvPicPr>
        <p:blipFill rotWithShape="1">
          <a:blip r:embed="rId4">
            <a:alphaModFix/>
          </a:blip>
          <a:srcRect b="0" l="0" r="0" t="0"/>
          <a:stretch/>
        </p:blipFill>
        <p:spPr>
          <a:xfrm>
            <a:off x="762000" y="2671762"/>
            <a:ext cx="3365450" cy="2733675"/>
          </a:xfrm>
          <a:prstGeom prst="rect">
            <a:avLst/>
          </a:prstGeom>
          <a:noFill/>
          <a:ln>
            <a:noFill/>
          </a:ln>
        </p:spPr>
      </p:pic>
      <p:pic>
        <p:nvPicPr>
          <p:cNvPr descr="image.png" id="118" name="Google Shape;118;p16"/>
          <p:cNvPicPr preferRelativeResize="0"/>
          <p:nvPr/>
        </p:nvPicPr>
        <p:blipFill rotWithShape="1">
          <a:blip r:embed="rId5">
            <a:alphaModFix/>
          </a:blip>
          <a:srcRect b="0" l="0" r="0" t="0"/>
          <a:stretch/>
        </p:blipFill>
        <p:spPr>
          <a:xfrm>
            <a:off x="4413200" y="2671762"/>
            <a:ext cx="3365450" cy="2733675"/>
          </a:xfrm>
          <a:prstGeom prst="rect">
            <a:avLst/>
          </a:prstGeom>
          <a:noFill/>
          <a:ln>
            <a:noFill/>
          </a:ln>
        </p:spPr>
      </p:pic>
      <p:pic>
        <p:nvPicPr>
          <p:cNvPr descr="image.png" id="119" name="Google Shape;119;p16"/>
          <p:cNvPicPr preferRelativeResize="0"/>
          <p:nvPr/>
        </p:nvPicPr>
        <p:blipFill rotWithShape="1">
          <a:blip r:embed="rId6">
            <a:alphaModFix/>
          </a:blip>
          <a:srcRect b="0" l="0" r="0" t="0"/>
          <a:stretch/>
        </p:blipFill>
        <p:spPr>
          <a:xfrm>
            <a:off x="8064400" y="2671762"/>
            <a:ext cx="3365450" cy="2733675"/>
          </a:xfrm>
          <a:prstGeom prst="rect">
            <a:avLst/>
          </a:prstGeom>
          <a:noFill/>
          <a:ln>
            <a:noFill/>
          </a:ln>
        </p:spPr>
      </p:pic>
      <p:pic>
        <p:nvPicPr>
          <p:cNvPr descr="image.png" id="120" name="Google Shape;120;p16"/>
          <p:cNvPicPr preferRelativeResize="0"/>
          <p:nvPr/>
        </p:nvPicPr>
        <p:blipFill rotWithShape="1">
          <a:blip r:embed="rId7">
            <a:alphaModFix/>
          </a:blip>
          <a:srcRect b="0" l="0" r="0" t="0"/>
          <a:stretch/>
        </p:blipFill>
        <p:spPr>
          <a:xfrm>
            <a:off x="2249388" y="3062287"/>
            <a:ext cx="390525" cy="514350"/>
          </a:xfrm>
          <a:prstGeom prst="rect">
            <a:avLst/>
          </a:prstGeom>
          <a:noFill/>
          <a:ln>
            <a:noFill/>
          </a:ln>
        </p:spPr>
      </p:pic>
      <p:sp>
        <p:nvSpPr>
          <p:cNvPr id="121" name="Google Shape;121;p16"/>
          <p:cNvSpPr txBox="1"/>
          <p:nvPr/>
        </p:nvSpPr>
        <p:spPr>
          <a:xfrm>
            <a:off x="987902" y="3814762"/>
            <a:ext cx="2913645" cy="2571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404" u="none" cap="none" strike="noStrike">
                <a:solidFill>
                  <a:srgbClr val="333333"/>
                </a:solidFill>
                <a:latin typeface="Noto Sans JP"/>
                <a:ea typeface="Noto Sans JP"/>
                <a:cs typeface="Noto Sans JP"/>
                <a:sym typeface="Noto Sans JP"/>
              </a:rPr>
              <a:t>大手企業様</a:t>
            </a:r>
            <a:endParaRPr/>
          </a:p>
        </p:txBody>
      </p:sp>
      <p:sp>
        <p:nvSpPr>
          <p:cNvPr id="122" name="Google Shape;122;p16"/>
          <p:cNvSpPr txBox="1"/>
          <p:nvPr/>
        </p:nvSpPr>
        <p:spPr>
          <a:xfrm>
            <a:off x="1057275" y="4071937"/>
            <a:ext cx="2774900" cy="9429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部門を跨ぐ大規模な連携と、高度なセキュリティ管理を求める組織に。</a:t>
            </a:r>
            <a:endParaRPr/>
          </a:p>
        </p:txBody>
      </p:sp>
      <p:pic>
        <p:nvPicPr>
          <p:cNvPr descr="image.png" id="123" name="Google Shape;123;p16"/>
          <p:cNvPicPr preferRelativeResize="0"/>
          <p:nvPr/>
        </p:nvPicPr>
        <p:blipFill rotWithShape="1">
          <a:blip r:embed="rId8">
            <a:alphaModFix/>
          </a:blip>
          <a:srcRect b="0" l="0" r="0" t="0"/>
          <a:stretch/>
        </p:blipFill>
        <p:spPr>
          <a:xfrm>
            <a:off x="5772001" y="3062287"/>
            <a:ext cx="647700" cy="514350"/>
          </a:xfrm>
          <a:prstGeom prst="rect">
            <a:avLst/>
          </a:prstGeom>
          <a:noFill/>
          <a:ln>
            <a:noFill/>
          </a:ln>
        </p:spPr>
      </p:pic>
      <p:sp>
        <p:nvSpPr>
          <p:cNvPr id="124" name="Google Shape;124;p16"/>
          <p:cNvSpPr txBox="1"/>
          <p:nvPr/>
        </p:nvSpPr>
        <p:spPr>
          <a:xfrm>
            <a:off x="4639102" y="3814762"/>
            <a:ext cx="2913645" cy="2571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404" u="none" cap="none" strike="noStrike">
                <a:solidFill>
                  <a:srgbClr val="333333"/>
                </a:solidFill>
                <a:latin typeface="Noto Sans JP"/>
                <a:ea typeface="Noto Sans JP"/>
                <a:cs typeface="Noto Sans JP"/>
                <a:sym typeface="Noto Sans JP"/>
              </a:rPr>
              <a:t>中小・ベンチャー</a:t>
            </a:r>
            <a:endParaRPr/>
          </a:p>
        </p:txBody>
      </p:sp>
      <p:sp>
        <p:nvSpPr>
          <p:cNvPr id="125" name="Google Shape;125;p16"/>
          <p:cNvSpPr txBox="1"/>
          <p:nvPr/>
        </p:nvSpPr>
        <p:spPr>
          <a:xfrm>
            <a:off x="4708475" y="4071937"/>
            <a:ext cx="2774900" cy="9429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迅速な導入と、初期投資を抑えた効率的な運用を重視する現場に。</a:t>
            </a:r>
            <a:endParaRPr/>
          </a:p>
        </p:txBody>
      </p:sp>
      <p:pic>
        <p:nvPicPr>
          <p:cNvPr descr="image.png" id="126" name="Google Shape;126;p16"/>
          <p:cNvPicPr preferRelativeResize="0"/>
          <p:nvPr/>
        </p:nvPicPr>
        <p:blipFill rotWithShape="1">
          <a:blip r:embed="rId9">
            <a:alphaModFix/>
          </a:blip>
          <a:srcRect b="0" l="0" r="0" t="0"/>
          <a:stretch/>
        </p:blipFill>
        <p:spPr>
          <a:xfrm>
            <a:off x="9523214" y="3062287"/>
            <a:ext cx="447675" cy="514350"/>
          </a:xfrm>
          <a:prstGeom prst="rect">
            <a:avLst/>
          </a:prstGeom>
          <a:noFill/>
          <a:ln>
            <a:noFill/>
          </a:ln>
        </p:spPr>
      </p:pic>
      <p:sp>
        <p:nvSpPr>
          <p:cNvPr id="127" name="Google Shape;127;p16"/>
          <p:cNvSpPr txBox="1"/>
          <p:nvPr/>
        </p:nvSpPr>
        <p:spPr>
          <a:xfrm>
            <a:off x="8290303" y="3814762"/>
            <a:ext cx="2913645" cy="2571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404" u="none" cap="none" strike="noStrike">
                <a:solidFill>
                  <a:srgbClr val="333333"/>
                </a:solidFill>
                <a:latin typeface="Noto Sans JP"/>
                <a:ea typeface="Noto Sans JP"/>
                <a:cs typeface="Noto Sans JP"/>
                <a:sym typeface="Noto Sans JP"/>
              </a:rPr>
              <a:t>フリーランス</a:t>
            </a:r>
            <a:endParaRPr/>
          </a:p>
        </p:txBody>
      </p:sp>
      <p:sp>
        <p:nvSpPr>
          <p:cNvPr id="128" name="Google Shape;128;p16"/>
          <p:cNvSpPr txBox="1"/>
          <p:nvPr/>
        </p:nvSpPr>
        <p:spPr>
          <a:xfrm>
            <a:off x="8359675" y="4071937"/>
            <a:ext cx="2774900" cy="9429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個人の生産性を最大化し、競争力を高めたいプロフェッショナルに。</a:t>
            </a:r>
            <a:endParaRPr/>
          </a:p>
        </p:txBody>
      </p:sp>
      <p:sp>
        <p:nvSpPr>
          <p:cNvPr id="129" name="Google Shape;129;p16"/>
          <p:cNvSpPr txBox="1"/>
          <p:nvPr/>
        </p:nvSpPr>
        <p:spPr>
          <a:xfrm>
            <a:off x="762000" y="571500"/>
            <a:ext cx="3960495" cy="647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333333"/>
                </a:solidFill>
                <a:latin typeface="Noto Sans JP"/>
                <a:ea typeface="Noto Sans JP"/>
                <a:cs typeface="Noto Sans JP"/>
                <a:sym typeface="Noto Sans JP"/>
              </a:rPr>
              <a:t>ターゲット層の定義</a:t>
            </a:r>
            <a:endParaRPr/>
          </a:p>
        </p:txBody>
      </p:sp>
      <p:sp>
        <p:nvSpPr>
          <p:cNvPr id="130" name="Google Shape;130;p16"/>
          <p:cNvSpPr/>
          <p:nvPr/>
        </p:nvSpPr>
        <p:spPr>
          <a:xfrm>
            <a:off x="762000" y="1276350"/>
            <a:ext cx="3771900" cy="3810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pic>
        <p:nvPicPr>
          <p:cNvPr descr="image.png" id="135" name="Google Shape;135;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6" name="Google Shape;136;p17"/>
          <p:cNvSpPr txBox="1"/>
          <p:nvPr/>
        </p:nvSpPr>
        <p:spPr>
          <a:xfrm>
            <a:off x="762000" y="3214675"/>
            <a:ext cx="23052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D9001B"/>
                </a:solidFill>
                <a:latin typeface="Roboto"/>
                <a:ea typeface="Roboto"/>
                <a:cs typeface="Roboto"/>
                <a:sym typeface="Roboto"/>
              </a:rPr>
              <a:t>1.5倍</a:t>
            </a:r>
            <a:endParaRPr sz="6000"/>
          </a:p>
        </p:txBody>
      </p:sp>
      <p:sp>
        <p:nvSpPr>
          <p:cNvPr id="137" name="Google Shape;137;p17"/>
          <p:cNvSpPr txBox="1"/>
          <p:nvPr/>
        </p:nvSpPr>
        <p:spPr>
          <a:xfrm>
            <a:off x="762000" y="4548187"/>
            <a:ext cx="2295525" cy="3143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処理スピードの向上</a:t>
            </a:r>
            <a:endParaRPr/>
          </a:p>
        </p:txBody>
      </p:sp>
      <p:sp>
        <p:nvSpPr>
          <p:cNvPr id="138" name="Google Shape;138;p17"/>
          <p:cNvSpPr txBox="1"/>
          <p:nvPr/>
        </p:nvSpPr>
        <p:spPr>
          <a:xfrm>
            <a:off x="3057525" y="3214687"/>
            <a:ext cx="23052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D9001B"/>
                </a:solidFill>
                <a:latin typeface="Roboto"/>
                <a:ea typeface="Roboto"/>
                <a:cs typeface="Roboto"/>
                <a:sym typeface="Roboto"/>
              </a:rPr>
              <a:t>30%</a:t>
            </a:r>
            <a:endParaRPr sz="6000"/>
          </a:p>
        </p:txBody>
      </p:sp>
      <p:sp>
        <p:nvSpPr>
          <p:cNvPr id="139" name="Google Shape;139;p17"/>
          <p:cNvSpPr txBox="1"/>
          <p:nvPr/>
        </p:nvSpPr>
        <p:spPr>
          <a:xfrm>
            <a:off x="3057525" y="4548187"/>
            <a:ext cx="2305050" cy="3143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ランニングコストの削減</a:t>
            </a:r>
            <a:endParaRPr/>
          </a:p>
        </p:txBody>
      </p:sp>
      <p:sp>
        <p:nvSpPr>
          <p:cNvPr id="140" name="Google Shape;140;p17"/>
          <p:cNvSpPr txBox="1"/>
          <p:nvPr/>
        </p:nvSpPr>
        <p:spPr>
          <a:xfrm>
            <a:off x="5796676" y="3367087"/>
            <a:ext cx="5770721" cy="2571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404" u="none" cap="none" strike="noStrike">
                <a:solidFill>
                  <a:srgbClr val="333333"/>
                </a:solidFill>
                <a:latin typeface="Noto Sans JP"/>
                <a:ea typeface="Noto Sans JP"/>
                <a:cs typeface="Noto Sans JP"/>
                <a:sym typeface="Noto Sans JP"/>
              </a:rPr>
              <a:t>業界最高水準のスペック</a:t>
            </a:r>
            <a:endParaRPr/>
          </a:p>
        </p:txBody>
      </p:sp>
      <p:sp>
        <p:nvSpPr>
          <p:cNvPr id="141" name="Google Shape;141;p17"/>
          <p:cNvSpPr txBox="1"/>
          <p:nvPr/>
        </p:nvSpPr>
        <p:spPr>
          <a:xfrm>
            <a:off x="5934075" y="3767137"/>
            <a:ext cx="5495925" cy="9429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他社製品を圧倒するパフォーマンスデータを記録。実証実験においても、全ユーザーが作業効率の改善を報告しています。</a:t>
            </a:r>
            <a:endParaRPr/>
          </a:p>
        </p:txBody>
      </p:sp>
      <p:sp>
        <p:nvSpPr>
          <p:cNvPr id="142" name="Google Shape;142;p17"/>
          <p:cNvSpPr txBox="1"/>
          <p:nvPr/>
        </p:nvSpPr>
        <p:spPr>
          <a:xfrm>
            <a:off x="762000" y="571500"/>
            <a:ext cx="3780472" cy="647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333333"/>
                </a:solidFill>
                <a:latin typeface="Noto Sans JP"/>
                <a:ea typeface="Noto Sans JP"/>
                <a:cs typeface="Noto Sans JP"/>
                <a:sym typeface="Noto Sans JP"/>
              </a:rPr>
              <a:t>圧倒的な3つの強み</a:t>
            </a:r>
            <a:endParaRPr/>
          </a:p>
        </p:txBody>
      </p:sp>
      <p:sp>
        <p:nvSpPr>
          <p:cNvPr id="143" name="Google Shape;143;p17"/>
          <p:cNvSpPr/>
          <p:nvPr/>
        </p:nvSpPr>
        <p:spPr>
          <a:xfrm>
            <a:off x="762000" y="1276350"/>
            <a:ext cx="3600450" cy="3810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 name="Shape 147"/>
        <p:cNvGrpSpPr/>
        <p:nvPr/>
      </p:nvGrpSpPr>
      <p:grpSpPr>
        <a:xfrm>
          <a:off x="0" y="0"/>
          <a:ext cx="0" cy="0"/>
          <a:chOff x="0" y="0"/>
          <a:chExt cx="0" cy="0"/>
        </a:xfrm>
      </p:grpSpPr>
      <p:pic>
        <p:nvPicPr>
          <p:cNvPr descr="image.png" id="148" name="Google Shape;148;p18"/>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49" name="Google Shape;149;p18"/>
          <p:cNvGraphicFramePr/>
          <p:nvPr/>
        </p:nvGraphicFramePr>
        <p:xfrm>
          <a:off x="762000" y="2252662"/>
          <a:ext cx="3000000" cy="3000000"/>
        </p:xfrm>
        <a:graphic>
          <a:graphicData uri="http://schemas.openxmlformats.org/drawingml/2006/table">
            <a:tbl>
              <a:tblPr bandRow="1" firstRow="1">
                <a:noFill/>
                <a:tableStyleId>{3D100EF3-300F-40F2-962D-BCA97B34087E}</a:tableStyleId>
              </a:tblPr>
              <a:tblGrid>
                <a:gridCol w="3156200"/>
                <a:gridCol w="2894250"/>
                <a:gridCol w="2427825"/>
                <a:gridCol w="2189700"/>
              </a:tblGrid>
              <a:tr h="704850">
                <a:tc>
                  <a:txBody>
                    <a:bodyPr/>
                    <a:lstStyle/>
                    <a:p>
                      <a:pPr indent="0" lvl="0" marL="0" marR="0" rtl="0" algn="ctr">
                        <a:spcBef>
                          <a:spcPts val="0"/>
                        </a:spcBef>
                        <a:spcAft>
                          <a:spcPts val="0"/>
                        </a:spcAft>
                        <a:buNone/>
                      </a:pPr>
                      <a:r>
                        <a:rPr b="1" i="0" lang="en-US" sz="1650" u="none" cap="none" strike="noStrike">
                          <a:solidFill>
                            <a:srgbClr val="FFFFFF"/>
                          </a:solidFill>
                          <a:latin typeface="Noto Sans JP"/>
                          <a:ea typeface="Noto Sans JP"/>
                          <a:cs typeface="Noto Sans JP"/>
                          <a:sym typeface="Noto Sans JP"/>
                        </a:rPr>
                        <a:t>評価項目</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001B"/>
                    </a:solidFill>
                  </a:tcPr>
                </a:tc>
                <a:tc>
                  <a:txBody>
                    <a:bodyPr/>
                    <a:lstStyle/>
                    <a:p>
                      <a:pPr indent="0" lvl="0" marL="0" marR="0" rtl="0" algn="ctr">
                        <a:spcBef>
                          <a:spcPts val="0"/>
                        </a:spcBef>
                        <a:spcAft>
                          <a:spcPts val="0"/>
                        </a:spcAft>
                        <a:buNone/>
                      </a:pPr>
                      <a:r>
                        <a:rPr b="1" i="0" lang="en-US" sz="1650" u="none" cap="none" strike="noStrike">
                          <a:solidFill>
                            <a:srgbClr val="FFFFFF"/>
                          </a:solidFill>
                          <a:latin typeface="Noto Sans JP"/>
                          <a:ea typeface="Noto Sans JP"/>
                          <a:cs typeface="Noto Sans JP"/>
                          <a:sym typeface="Noto Sans JP"/>
                        </a:rPr>
                        <a:t>NextCore (当社)</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001B"/>
                    </a:solidFill>
                  </a:tcPr>
                </a:tc>
                <a:tc>
                  <a:txBody>
                    <a:bodyPr/>
                    <a:lstStyle/>
                    <a:p>
                      <a:pPr indent="0" lvl="0" marL="0" marR="0" rtl="0" algn="ctr">
                        <a:spcBef>
                          <a:spcPts val="0"/>
                        </a:spcBef>
                        <a:spcAft>
                          <a:spcPts val="0"/>
                        </a:spcAft>
                        <a:buNone/>
                      </a:pPr>
                      <a:r>
                        <a:rPr b="1" i="0" lang="en-US" sz="1650" u="none" cap="none" strike="noStrike">
                          <a:solidFill>
                            <a:srgbClr val="FFFFFF"/>
                          </a:solidFill>
                          <a:latin typeface="Noto Sans JP"/>
                          <a:ea typeface="Noto Sans JP"/>
                          <a:cs typeface="Noto Sans JP"/>
                          <a:sym typeface="Noto Sans JP"/>
                        </a:rPr>
                        <a:t>A社製品</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001B"/>
                    </a:solidFill>
                  </a:tcPr>
                </a:tc>
                <a:tc>
                  <a:txBody>
                    <a:bodyPr/>
                    <a:lstStyle/>
                    <a:p>
                      <a:pPr indent="0" lvl="0" marL="0" marR="0" rtl="0" algn="ctr">
                        <a:spcBef>
                          <a:spcPts val="0"/>
                        </a:spcBef>
                        <a:spcAft>
                          <a:spcPts val="0"/>
                        </a:spcAft>
                        <a:buNone/>
                      </a:pPr>
                      <a:r>
                        <a:rPr b="1" i="0" lang="en-US" sz="1650" u="none" cap="none" strike="noStrike">
                          <a:solidFill>
                            <a:srgbClr val="FFFFFF"/>
                          </a:solidFill>
                          <a:latin typeface="Noto Sans JP"/>
                          <a:ea typeface="Noto Sans JP"/>
                          <a:cs typeface="Noto Sans JP"/>
                          <a:sym typeface="Noto Sans JP"/>
                        </a:rPr>
                        <a:t>B社製品</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001B"/>
                    </a:solidFill>
                  </a:tcPr>
                </a:tc>
              </a:tr>
              <a:tr h="704850">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初期セットアップ</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1650" u="none" cap="none" strike="noStrike">
                          <a:solidFill>
                            <a:srgbClr val="D9001B"/>
                          </a:solidFill>
                          <a:latin typeface="Noto Sans JP"/>
                          <a:ea typeface="Noto Sans JP"/>
                          <a:cs typeface="Noto Sans JP"/>
                          <a:sym typeface="Noto Sans JP"/>
                        </a:rPr>
                        <a:t>◎ (即日可能)</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 (1週間)</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 (3日間)</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704850">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カスタマイズ性</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1650" u="none" cap="none" strike="noStrike">
                          <a:solidFill>
                            <a:srgbClr val="D9001B"/>
                          </a:solidFill>
                          <a:latin typeface="Noto Sans JP"/>
                          <a:ea typeface="Noto Sans JP"/>
                          <a:cs typeface="Noto Sans JP"/>
                          <a:sym typeface="Noto Sans JP"/>
                        </a:rPr>
                        <a:t>◎ (自由自在)</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 (一部制限)</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 (不可)</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704850">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サポート体制</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1650" u="none" cap="none" strike="noStrike">
                          <a:solidFill>
                            <a:srgbClr val="D9001B"/>
                          </a:solidFill>
                          <a:latin typeface="Noto Sans JP"/>
                          <a:ea typeface="Noto Sans JP"/>
                          <a:cs typeface="Noto Sans JP"/>
                          <a:sym typeface="Noto Sans JP"/>
                        </a:rPr>
                        <a:t>24時間365日</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平日のみ</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メールのみ</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704850">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モバイル連携</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1650" u="none" cap="none" strike="noStrike">
                          <a:solidFill>
                            <a:srgbClr val="D9001B"/>
                          </a:solidFill>
                          <a:latin typeface="Noto Sans JP"/>
                          <a:ea typeface="Noto Sans JP"/>
                          <a:cs typeface="Noto Sans JP"/>
                          <a:sym typeface="Noto Sans JP"/>
                        </a:rPr>
                        <a:t>完全対応</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一部非対応</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非対応</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150" name="Google Shape;150;p18"/>
          <p:cNvSpPr/>
          <p:nvPr/>
        </p:nvSpPr>
        <p:spPr>
          <a:xfrm>
            <a:off x="3908673" y="2252662"/>
            <a:ext cx="9525" cy="6953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1" name="Google Shape;151;p18"/>
          <p:cNvSpPr/>
          <p:nvPr/>
        </p:nvSpPr>
        <p:spPr>
          <a:xfrm>
            <a:off x="6802933" y="2252662"/>
            <a:ext cx="9525" cy="6953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2" name="Google Shape;152;p18"/>
          <p:cNvSpPr/>
          <p:nvPr/>
        </p:nvSpPr>
        <p:spPr>
          <a:xfrm>
            <a:off x="9230766" y="2252662"/>
            <a:ext cx="9525" cy="6953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3" name="Google Shape;153;p18"/>
          <p:cNvSpPr/>
          <p:nvPr/>
        </p:nvSpPr>
        <p:spPr>
          <a:xfrm>
            <a:off x="11420475" y="2252662"/>
            <a:ext cx="9525" cy="6953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4" name="Google Shape;154;p18"/>
          <p:cNvSpPr/>
          <p:nvPr/>
        </p:nvSpPr>
        <p:spPr>
          <a:xfrm>
            <a:off x="762000" y="3643312"/>
            <a:ext cx="3156198"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5" name="Google Shape;155;p18"/>
          <p:cNvSpPr/>
          <p:nvPr/>
        </p:nvSpPr>
        <p:spPr>
          <a:xfrm>
            <a:off x="3918198" y="3643312"/>
            <a:ext cx="2894260"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6" name="Google Shape;156;p18"/>
          <p:cNvSpPr/>
          <p:nvPr/>
        </p:nvSpPr>
        <p:spPr>
          <a:xfrm>
            <a:off x="6812458" y="3643312"/>
            <a:ext cx="2427833"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7" name="Google Shape;157;p18"/>
          <p:cNvSpPr/>
          <p:nvPr/>
        </p:nvSpPr>
        <p:spPr>
          <a:xfrm>
            <a:off x="9240291" y="3643312"/>
            <a:ext cx="2189708"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8" name="Google Shape;158;p18"/>
          <p:cNvSpPr/>
          <p:nvPr/>
        </p:nvSpPr>
        <p:spPr>
          <a:xfrm>
            <a:off x="762000" y="4348162"/>
            <a:ext cx="3156198"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9" name="Google Shape;159;p18"/>
          <p:cNvSpPr/>
          <p:nvPr/>
        </p:nvSpPr>
        <p:spPr>
          <a:xfrm>
            <a:off x="3918198" y="4348162"/>
            <a:ext cx="2894260"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0" name="Google Shape;160;p18"/>
          <p:cNvSpPr/>
          <p:nvPr/>
        </p:nvSpPr>
        <p:spPr>
          <a:xfrm>
            <a:off x="6812458" y="4348162"/>
            <a:ext cx="2427833"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1" name="Google Shape;161;p18"/>
          <p:cNvSpPr/>
          <p:nvPr/>
        </p:nvSpPr>
        <p:spPr>
          <a:xfrm>
            <a:off x="9240291" y="4348162"/>
            <a:ext cx="2189708"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2" name="Google Shape;162;p18"/>
          <p:cNvSpPr/>
          <p:nvPr/>
        </p:nvSpPr>
        <p:spPr>
          <a:xfrm>
            <a:off x="762000" y="5053012"/>
            <a:ext cx="3156198"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3" name="Google Shape;163;p18"/>
          <p:cNvSpPr/>
          <p:nvPr/>
        </p:nvSpPr>
        <p:spPr>
          <a:xfrm>
            <a:off x="3918198" y="5053012"/>
            <a:ext cx="2894260"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4" name="Google Shape;164;p18"/>
          <p:cNvSpPr/>
          <p:nvPr/>
        </p:nvSpPr>
        <p:spPr>
          <a:xfrm>
            <a:off x="6812458" y="5053012"/>
            <a:ext cx="2427833"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5" name="Google Shape;165;p18"/>
          <p:cNvSpPr/>
          <p:nvPr/>
        </p:nvSpPr>
        <p:spPr>
          <a:xfrm>
            <a:off x="9240291" y="5053012"/>
            <a:ext cx="2189708"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6" name="Google Shape;166;p18"/>
          <p:cNvSpPr/>
          <p:nvPr/>
        </p:nvSpPr>
        <p:spPr>
          <a:xfrm>
            <a:off x="762000" y="5757862"/>
            <a:ext cx="3156198" cy="1905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7" name="Google Shape;167;p18"/>
          <p:cNvSpPr/>
          <p:nvPr/>
        </p:nvSpPr>
        <p:spPr>
          <a:xfrm>
            <a:off x="3918198" y="5757862"/>
            <a:ext cx="2894260" cy="1905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8" name="Google Shape;168;p18"/>
          <p:cNvSpPr/>
          <p:nvPr/>
        </p:nvSpPr>
        <p:spPr>
          <a:xfrm>
            <a:off x="6812458" y="5757862"/>
            <a:ext cx="2427833" cy="1905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9" name="Google Shape;169;p18"/>
          <p:cNvSpPr/>
          <p:nvPr/>
        </p:nvSpPr>
        <p:spPr>
          <a:xfrm>
            <a:off x="9240291" y="5757862"/>
            <a:ext cx="2189708" cy="1905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0" name="Google Shape;170;p18"/>
          <p:cNvSpPr txBox="1"/>
          <p:nvPr/>
        </p:nvSpPr>
        <p:spPr>
          <a:xfrm>
            <a:off x="762000" y="571500"/>
            <a:ext cx="3980497"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333333"/>
                </a:solidFill>
                <a:latin typeface="Noto Sans JP"/>
                <a:ea typeface="Noto Sans JP"/>
                <a:cs typeface="Noto Sans JP"/>
                <a:sym typeface="Noto Sans JP"/>
              </a:rPr>
              <a:t>他社製品との比較表</a:t>
            </a:r>
            <a:endParaRPr/>
          </a:p>
        </p:txBody>
      </p:sp>
      <p:sp>
        <p:nvSpPr>
          <p:cNvPr id="171" name="Google Shape;171;p18"/>
          <p:cNvSpPr/>
          <p:nvPr/>
        </p:nvSpPr>
        <p:spPr>
          <a:xfrm>
            <a:off x="762000" y="1228725"/>
            <a:ext cx="3790950" cy="3810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5" name="Shape 175"/>
        <p:cNvGrpSpPr/>
        <p:nvPr/>
      </p:nvGrpSpPr>
      <p:grpSpPr>
        <a:xfrm>
          <a:off x="0" y="0"/>
          <a:ext cx="0" cy="0"/>
          <a:chOff x="0" y="0"/>
          <a:chExt cx="0" cy="0"/>
        </a:xfrm>
      </p:grpSpPr>
      <p:pic>
        <p:nvPicPr>
          <p:cNvPr descr="image.png" id="176" name="Google Shape;176;p1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77" name="Google Shape;177;p19"/>
          <p:cNvPicPr preferRelativeResize="0"/>
          <p:nvPr/>
        </p:nvPicPr>
        <p:blipFill rotWithShape="1">
          <a:blip r:embed="rId4">
            <a:alphaModFix/>
          </a:blip>
          <a:srcRect b="0" l="0" r="0" t="0"/>
          <a:stretch/>
        </p:blipFill>
        <p:spPr>
          <a:xfrm>
            <a:off x="904875" y="2476500"/>
            <a:ext cx="3143250" cy="2095500"/>
          </a:xfrm>
          <a:prstGeom prst="rect">
            <a:avLst/>
          </a:prstGeom>
          <a:noFill/>
          <a:ln>
            <a:noFill/>
          </a:ln>
        </p:spPr>
      </p:pic>
      <p:pic>
        <p:nvPicPr>
          <p:cNvPr descr="image.png" id="178" name="Google Shape;178;p19"/>
          <p:cNvPicPr preferRelativeResize="0"/>
          <p:nvPr/>
        </p:nvPicPr>
        <p:blipFill rotWithShape="1">
          <a:blip r:embed="rId4">
            <a:alphaModFix/>
          </a:blip>
          <a:srcRect b="0" l="0" r="0" t="0"/>
          <a:stretch/>
        </p:blipFill>
        <p:spPr>
          <a:xfrm>
            <a:off x="4524375" y="2476500"/>
            <a:ext cx="3143250" cy="2095500"/>
          </a:xfrm>
          <a:prstGeom prst="rect">
            <a:avLst/>
          </a:prstGeom>
          <a:noFill/>
          <a:ln>
            <a:noFill/>
          </a:ln>
        </p:spPr>
      </p:pic>
      <p:pic>
        <p:nvPicPr>
          <p:cNvPr descr="image.png" id="179" name="Google Shape;179;p19"/>
          <p:cNvPicPr preferRelativeResize="0"/>
          <p:nvPr/>
        </p:nvPicPr>
        <p:blipFill rotWithShape="1">
          <a:blip r:embed="rId4">
            <a:alphaModFix/>
          </a:blip>
          <a:srcRect b="0" l="0" r="0" t="0"/>
          <a:stretch/>
        </p:blipFill>
        <p:spPr>
          <a:xfrm>
            <a:off x="8143875" y="2476500"/>
            <a:ext cx="3143250" cy="2095500"/>
          </a:xfrm>
          <a:prstGeom prst="rect">
            <a:avLst/>
          </a:prstGeom>
          <a:noFill/>
          <a:ln>
            <a:noFill/>
          </a:ln>
        </p:spPr>
      </p:pic>
      <p:sp>
        <p:nvSpPr>
          <p:cNvPr id="180" name="Google Shape;180;p19"/>
          <p:cNvSpPr txBox="1"/>
          <p:nvPr/>
        </p:nvSpPr>
        <p:spPr>
          <a:xfrm>
            <a:off x="826293" y="4714875"/>
            <a:ext cx="3300412" cy="2762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404" u="none" cap="none" strike="noStrike">
                <a:solidFill>
                  <a:srgbClr val="333333"/>
                </a:solidFill>
                <a:latin typeface="Noto Sans JP"/>
                <a:ea typeface="Noto Sans JP"/>
                <a:cs typeface="Noto Sans JP"/>
                <a:sym typeface="Noto Sans JP"/>
              </a:rPr>
              <a:t>会議の効率化</a:t>
            </a:r>
            <a:endParaRPr/>
          </a:p>
        </p:txBody>
      </p:sp>
      <p:sp>
        <p:nvSpPr>
          <p:cNvPr id="181" name="Google Shape;181;p19"/>
          <p:cNvSpPr txBox="1"/>
          <p:nvPr/>
        </p:nvSpPr>
        <p:spPr>
          <a:xfrm>
            <a:off x="904875" y="4991100"/>
            <a:ext cx="3143250" cy="62865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リアルタイムでの情報共有により、意思決定を加速。</a:t>
            </a:r>
            <a:endParaRPr/>
          </a:p>
        </p:txBody>
      </p:sp>
      <p:sp>
        <p:nvSpPr>
          <p:cNvPr id="182" name="Google Shape;182;p19"/>
          <p:cNvSpPr txBox="1"/>
          <p:nvPr/>
        </p:nvSpPr>
        <p:spPr>
          <a:xfrm>
            <a:off x="4445793" y="4714875"/>
            <a:ext cx="3300412" cy="2762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404" u="none" cap="none" strike="noStrike">
                <a:solidFill>
                  <a:srgbClr val="333333"/>
                </a:solidFill>
                <a:latin typeface="Noto Sans JP"/>
                <a:ea typeface="Noto Sans JP"/>
                <a:cs typeface="Noto Sans JP"/>
                <a:sym typeface="Noto Sans JP"/>
              </a:rPr>
              <a:t>リモート・出張先</a:t>
            </a:r>
            <a:endParaRPr/>
          </a:p>
        </p:txBody>
      </p:sp>
      <p:sp>
        <p:nvSpPr>
          <p:cNvPr id="183" name="Google Shape;183;p19"/>
          <p:cNvSpPr txBox="1"/>
          <p:nvPr/>
        </p:nvSpPr>
        <p:spPr>
          <a:xfrm>
            <a:off x="4524375" y="4991100"/>
            <a:ext cx="3143250" cy="62865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場所を選ばず、オフィスと同様の環境を再現。</a:t>
            </a:r>
            <a:endParaRPr/>
          </a:p>
        </p:txBody>
      </p:sp>
      <p:sp>
        <p:nvSpPr>
          <p:cNvPr id="184" name="Google Shape;184;p19"/>
          <p:cNvSpPr txBox="1"/>
          <p:nvPr/>
        </p:nvSpPr>
        <p:spPr>
          <a:xfrm>
            <a:off x="8065293" y="4714875"/>
            <a:ext cx="3300412" cy="2762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404" u="none" cap="none" strike="noStrike">
                <a:solidFill>
                  <a:srgbClr val="333333"/>
                </a:solidFill>
                <a:latin typeface="Noto Sans JP"/>
                <a:ea typeface="Noto Sans JP"/>
                <a:cs typeface="Noto Sans JP"/>
                <a:sym typeface="Noto Sans JP"/>
              </a:rPr>
              <a:t>高度な分析業務</a:t>
            </a:r>
            <a:endParaRPr/>
          </a:p>
        </p:txBody>
      </p:sp>
      <p:sp>
        <p:nvSpPr>
          <p:cNvPr id="185" name="Google Shape;185;p19"/>
          <p:cNvSpPr txBox="1"/>
          <p:nvPr/>
        </p:nvSpPr>
        <p:spPr>
          <a:xfrm>
            <a:off x="8143875" y="4991100"/>
            <a:ext cx="3143250" cy="62865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複雑なデータを可視化し、戦略立案をサポート。</a:t>
            </a:r>
            <a:endParaRPr/>
          </a:p>
        </p:txBody>
      </p:sp>
      <p:sp>
        <p:nvSpPr>
          <p:cNvPr id="186" name="Google Shape;186;p19"/>
          <p:cNvSpPr txBox="1"/>
          <p:nvPr/>
        </p:nvSpPr>
        <p:spPr>
          <a:xfrm>
            <a:off x="762000" y="571500"/>
            <a:ext cx="3500437" cy="666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333333"/>
                </a:solidFill>
                <a:latin typeface="Noto Sans JP"/>
                <a:ea typeface="Noto Sans JP"/>
                <a:cs typeface="Noto Sans JP"/>
                <a:sym typeface="Noto Sans JP"/>
              </a:rPr>
              <a:t>主要な活用シーン</a:t>
            </a:r>
            <a:endParaRPr/>
          </a:p>
        </p:txBody>
      </p:sp>
      <p:sp>
        <p:nvSpPr>
          <p:cNvPr id="187" name="Google Shape;187;p19"/>
          <p:cNvSpPr/>
          <p:nvPr/>
        </p:nvSpPr>
        <p:spPr>
          <a:xfrm>
            <a:off x="762000" y="1295400"/>
            <a:ext cx="3333750" cy="3810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8" name="Google Shape;188;p19"/>
          <p:cNvSpPr/>
          <p:nvPr/>
        </p:nvSpPr>
        <p:spPr>
          <a:xfrm>
            <a:off x="976075" y="2574150"/>
            <a:ext cx="2982300" cy="1929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9" name="Google Shape;189;p19"/>
          <p:cNvSpPr/>
          <p:nvPr/>
        </p:nvSpPr>
        <p:spPr>
          <a:xfrm>
            <a:off x="4604850" y="2574150"/>
            <a:ext cx="2982300" cy="1929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0" name="Google Shape;190;p19"/>
          <p:cNvSpPr/>
          <p:nvPr/>
        </p:nvSpPr>
        <p:spPr>
          <a:xfrm>
            <a:off x="8233625" y="2574150"/>
            <a:ext cx="2982300" cy="1929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4" name="Shape 194"/>
        <p:cNvGrpSpPr/>
        <p:nvPr/>
      </p:nvGrpSpPr>
      <p:grpSpPr>
        <a:xfrm>
          <a:off x="0" y="0"/>
          <a:ext cx="0" cy="0"/>
          <a:chOff x="0" y="0"/>
          <a:chExt cx="0" cy="0"/>
        </a:xfrm>
      </p:grpSpPr>
      <p:pic>
        <p:nvPicPr>
          <p:cNvPr descr="image.png" id="195" name="Google Shape;195;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6" name="Google Shape;196;p20"/>
          <p:cNvSpPr txBox="1"/>
          <p:nvPr/>
        </p:nvSpPr>
        <p:spPr>
          <a:xfrm>
            <a:off x="1238250" y="2814637"/>
            <a:ext cx="10191750" cy="3143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高収益モデルの確立：</a:t>
            </a:r>
            <a:r>
              <a:rPr b="0" i="0" lang="en-US" sz="1650" u="none" cap="none" strike="noStrike">
                <a:solidFill>
                  <a:srgbClr val="333333"/>
                </a:solidFill>
                <a:latin typeface="Noto Sans JP"/>
                <a:ea typeface="Noto Sans JP"/>
                <a:cs typeface="Noto Sans JP"/>
                <a:sym typeface="Noto Sans JP"/>
              </a:rPr>
              <a:t> メンテナンス負荷が低く、高い利益率を維持可能です。</a:t>
            </a:r>
            <a:endParaRPr/>
          </a:p>
        </p:txBody>
      </p:sp>
      <p:sp>
        <p:nvSpPr>
          <p:cNvPr id="197" name="Google Shape;197;p20"/>
          <p:cNvSpPr txBox="1"/>
          <p:nvPr/>
        </p:nvSpPr>
        <p:spPr>
          <a:xfrm>
            <a:off x="1238250" y="3414712"/>
            <a:ext cx="10191750" cy="3143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顧客ロイヤリティの向上：</a:t>
            </a:r>
            <a:r>
              <a:rPr b="0" i="0" lang="en-US" sz="1650" u="none" cap="none" strike="noStrike">
                <a:solidFill>
                  <a:srgbClr val="333333"/>
                </a:solidFill>
                <a:latin typeface="Noto Sans JP"/>
                <a:ea typeface="Noto Sans JP"/>
                <a:cs typeface="Noto Sans JP"/>
                <a:sym typeface="Noto Sans JP"/>
              </a:rPr>
              <a:t> 圧倒的な満足度により、長期的な取引継続が見込めます。</a:t>
            </a:r>
            <a:endParaRPr/>
          </a:p>
        </p:txBody>
      </p:sp>
      <p:sp>
        <p:nvSpPr>
          <p:cNvPr id="198" name="Google Shape;198;p20"/>
          <p:cNvSpPr txBox="1"/>
          <p:nvPr/>
        </p:nvSpPr>
        <p:spPr>
          <a:xfrm>
            <a:off x="1238250" y="4014787"/>
            <a:ext cx="10191750" cy="3143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ブランドイメージの強化：</a:t>
            </a:r>
            <a:r>
              <a:rPr b="0" i="0" lang="en-US" sz="1650" u="none" cap="none" strike="noStrike">
                <a:solidFill>
                  <a:srgbClr val="333333"/>
                </a:solidFill>
                <a:latin typeface="Noto Sans JP"/>
                <a:ea typeface="Noto Sans JP"/>
                <a:cs typeface="Noto Sans JP"/>
                <a:sym typeface="Noto Sans JP"/>
              </a:rPr>
              <a:t> 「先進的な企業」としてのイメージを市場に植え付けます。</a:t>
            </a:r>
            <a:endParaRPr/>
          </a:p>
        </p:txBody>
      </p:sp>
      <p:sp>
        <p:nvSpPr>
          <p:cNvPr id="199" name="Google Shape;199;p20"/>
          <p:cNvSpPr txBox="1"/>
          <p:nvPr/>
        </p:nvSpPr>
        <p:spPr>
          <a:xfrm>
            <a:off x="1238250" y="4614862"/>
            <a:ext cx="10191750" cy="3143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営業リードタイムの短縮：</a:t>
            </a:r>
            <a:r>
              <a:rPr b="0" i="0" lang="en-US" sz="1650" u="none" cap="none" strike="noStrike">
                <a:solidFill>
                  <a:srgbClr val="333333"/>
                </a:solidFill>
                <a:latin typeface="Noto Sans JP"/>
                <a:ea typeface="Noto Sans JP"/>
                <a:cs typeface="Noto Sans JP"/>
                <a:sym typeface="Noto Sans JP"/>
              </a:rPr>
              <a:t> 明確な差別化ポイントにより、成約までの時間を短縮します。</a:t>
            </a:r>
            <a:endParaRPr/>
          </a:p>
        </p:txBody>
      </p:sp>
      <p:sp>
        <p:nvSpPr>
          <p:cNvPr id="200" name="Google Shape;200;p20"/>
          <p:cNvSpPr txBox="1"/>
          <p:nvPr/>
        </p:nvSpPr>
        <p:spPr>
          <a:xfrm>
            <a:off x="762000" y="571500"/>
            <a:ext cx="6230778"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333333"/>
                </a:solidFill>
                <a:latin typeface="Noto Sans JP"/>
                <a:ea typeface="Noto Sans JP"/>
                <a:cs typeface="Noto Sans JP"/>
                <a:sym typeface="Noto Sans JP"/>
              </a:rPr>
              <a:t>導入による販売・経営メリット</a:t>
            </a:r>
            <a:endParaRPr/>
          </a:p>
        </p:txBody>
      </p:sp>
      <p:sp>
        <p:nvSpPr>
          <p:cNvPr id="201" name="Google Shape;201;p20"/>
          <p:cNvSpPr/>
          <p:nvPr/>
        </p:nvSpPr>
        <p:spPr>
          <a:xfrm>
            <a:off x="762000" y="1228725"/>
            <a:ext cx="5934075" cy="3810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202" name="Google Shape;202;p20"/>
          <p:cNvPicPr preferRelativeResize="0"/>
          <p:nvPr/>
        </p:nvPicPr>
        <p:blipFill rotWithShape="1">
          <a:blip r:embed="rId4">
            <a:alphaModFix/>
          </a:blip>
          <a:srcRect b="0" l="0" r="0" t="0"/>
          <a:stretch/>
        </p:blipFill>
        <p:spPr>
          <a:xfrm>
            <a:off x="762000" y="2814637"/>
            <a:ext cx="207466" cy="304800"/>
          </a:xfrm>
          <a:prstGeom prst="rect">
            <a:avLst/>
          </a:prstGeom>
          <a:noFill/>
          <a:ln>
            <a:noFill/>
          </a:ln>
        </p:spPr>
      </p:pic>
      <p:pic>
        <p:nvPicPr>
          <p:cNvPr descr="image.png" id="203" name="Google Shape;203;p20"/>
          <p:cNvPicPr preferRelativeResize="0"/>
          <p:nvPr/>
        </p:nvPicPr>
        <p:blipFill rotWithShape="1">
          <a:blip r:embed="rId4">
            <a:alphaModFix/>
          </a:blip>
          <a:srcRect b="0" l="0" r="0" t="0"/>
          <a:stretch/>
        </p:blipFill>
        <p:spPr>
          <a:xfrm>
            <a:off x="762000" y="3414712"/>
            <a:ext cx="207466" cy="304800"/>
          </a:xfrm>
          <a:prstGeom prst="rect">
            <a:avLst/>
          </a:prstGeom>
          <a:noFill/>
          <a:ln>
            <a:noFill/>
          </a:ln>
        </p:spPr>
      </p:pic>
      <p:pic>
        <p:nvPicPr>
          <p:cNvPr descr="image.png" id="204" name="Google Shape;204;p20"/>
          <p:cNvPicPr preferRelativeResize="0"/>
          <p:nvPr/>
        </p:nvPicPr>
        <p:blipFill rotWithShape="1">
          <a:blip r:embed="rId4">
            <a:alphaModFix/>
          </a:blip>
          <a:srcRect b="0" l="0" r="0" t="0"/>
          <a:stretch/>
        </p:blipFill>
        <p:spPr>
          <a:xfrm>
            <a:off x="762000" y="4014787"/>
            <a:ext cx="207466" cy="304800"/>
          </a:xfrm>
          <a:prstGeom prst="rect">
            <a:avLst/>
          </a:prstGeom>
          <a:noFill/>
          <a:ln>
            <a:noFill/>
          </a:ln>
        </p:spPr>
      </p:pic>
      <p:pic>
        <p:nvPicPr>
          <p:cNvPr descr="image.png" id="205" name="Google Shape;205;p20"/>
          <p:cNvPicPr preferRelativeResize="0"/>
          <p:nvPr/>
        </p:nvPicPr>
        <p:blipFill rotWithShape="1">
          <a:blip r:embed="rId4">
            <a:alphaModFix/>
          </a:blip>
          <a:srcRect b="0" l="0" r="0" t="0"/>
          <a:stretch/>
        </p:blipFill>
        <p:spPr>
          <a:xfrm>
            <a:off x="762000" y="4614862"/>
            <a:ext cx="207466" cy="30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9" name="Shape 209"/>
        <p:cNvGrpSpPr/>
        <p:nvPr/>
      </p:nvGrpSpPr>
      <p:grpSpPr>
        <a:xfrm>
          <a:off x="0" y="0"/>
          <a:ext cx="0" cy="0"/>
          <a:chOff x="0" y="0"/>
          <a:chExt cx="0" cy="0"/>
        </a:xfrm>
      </p:grpSpPr>
      <p:pic>
        <p:nvPicPr>
          <p:cNvPr descr="image.png" id="210" name="Google Shape;210;p21"/>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211" name="Google Shape;211;p21"/>
          <p:cNvGraphicFramePr/>
          <p:nvPr/>
        </p:nvGraphicFramePr>
        <p:xfrm>
          <a:off x="762000" y="2386012"/>
          <a:ext cx="3000000" cy="3000000"/>
        </p:xfrm>
        <a:graphic>
          <a:graphicData uri="http://schemas.openxmlformats.org/drawingml/2006/table">
            <a:tbl>
              <a:tblPr bandRow="1" firstRow="1">
                <a:noFill/>
                <a:tableStyleId>{3D100EF3-300F-40F2-962D-BCA97B34087E}</a:tableStyleId>
              </a:tblPr>
              <a:tblGrid>
                <a:gridCol w="3188950"/>
                <a:gridCol w="2619825"/>
                <a:gridCol w="4821150"/>
              </a:tblGrid>
              <a:tr h="714375">
                <a:tc>
                  <a:txBody>
                    <a:bodyPr/>
                    <a:lstStyle/>
                    <a:p>
                      <a:pPr indent="0" lvl="0" marL="0" marR="0" rtl="0" algn="ctr">
                        <a:spcBef>
                          <a:spcPts val="0"/>
                        </a:spcBef>
                        <a:spcAft>
                          <a:spcPts val="0"/>
                        </a:spcAft>
                        <a:buNone/>
                      </a:pPr>
                      <a:r>
                        <a:rPr b="1" i="0" lang="en-US" sz="1650" u="none" cap="none" strike="noStrike">
                          <a:solidFill>
                            <a:srgbClr val="FFFFFF"/>
                          </a:solidFill>
                          <a:latin typeface="Noto Sans JP"/>
                          <a:ea typeface="Noto Sans JP"/>
                          <a:cs typeface="Noto Sans JP"/>
                          <a:sym typeface="Noto Sans JP"/>
                        </a:rPr>
                        <a:t>プラン名</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001B"/>
                    </a:solidFill>
                  </a:tcPr>
                </a:tc>
                <a:tc>
                  <a:txBody>
                    <a:bodyPr/>
                    <a:lstStyle/>
                    <a:p>
                      <a:pPr indent="0" lvl="0" marL="0" marR="0" rtl="0" algn="ctr">
                        <a:spcBef>
                          <a:spcPts val="0"/>
                        </a:spcBef>
                        <a:spcAft>
                          <a:spcPts val="0"/>
                        </a:spcAft>
                        <a:buNone/>
                      </a:pPr>
                      <a:r>
                        <a:rPr b="1" i="0" lang="en-US" sz="1650" u="none" cap="none" strike="noStrike">
                          <a:solidFill>
                            <a:srgbClr val="FFFFFF"/>
                          </a:solidFill>
                          <a:latin typeface="Noto Sans JP"/>
                          <a:ea typeface="Noto Sans JP"/>
                          <a:cs typeface="Noto Sans JP"/>
                          <a:sym typeface="Noto Sans JP"/>
                        </a:rPr>
                        <a:t>月額料金 (税別)</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001B"/>
                    </a:solidFill>
                  </a:tcPr>
                </a:tc>
                <a:tc>
                  <a:txBody>
                    <a:bodyPr/>
                    <a:lstStyle/>
                    <a:p>
                      <a:pPr indent="0" lvl="0" marL="0" marR="0" rtl="0" algn="ctr">
                        <a:spcBef>
                          <a:spcPts val="0"/>
                        </a:spcBef>
                        <a:spcAft>
                          <a:spcPts val="0"/>
                        </a:spcAft>
                        <a:buNone/>
                      </a:pPr>
                      <a:r>
                        <a:rPr b="1" i="0" lang="en-US" sz="1650" u="none" cap="none" strike="noStrike">
                          <a:solidFill>
                            <a:srgbClr val="FFFFFF"/>
                          </a:solidFill>
                          <a:latin typeface="Noto Sans JP"/>
                          <a:ea typeface="Noto Sans JP"/>
                          <a:cs typeface="Noto Sans JP"/>
                          <a:sym typeface="Noto Sans JP"/>
                        </a:rPr>
                        <a:t>主な提供内容</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001B"/>
                    </a:solidFill>
                  </a:tcPr>
                </a:tc>
              </a:tr>
              <a:tr h="714375">
                <a:tc>
                  <a:txBody>
                    <a:bodyPr/>
                    <a:lstStyle/>
                    <a:p>
                      <a:pPr indent="0" lvl="0" marL="0" marR="0" rtl="0" algn="ctr">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スターター</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¥29,800</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基本機能のみ / ユーザー5名まで</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714375">
                <a:tc>
                  <a:txBody>
                    <a:bodyPr/>
                    <a:lstStyle/>
                    <a:p>
                      <a:pPr indent="0" lvl="0" marL="0" marR="0" rtl="0" algn="ctr">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プロフェッショナル</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9F9"/>
                    </a:solidFill>
                  </a:tcPr>
                </a:tc>
                <a:tc>
                  <a:txBody>
                    <a:bodyPr/>
                    <a:lstStyle/>
                    <a:p>
                      <a:pPr indent="0" lvl="0" marL="0" marR="0" rtl="0" algn="ctr">
                        <a:spcBef>
                          <a:spcPts val="0"/>
                        </a:spcBef>
                        <a:spcAft>
                          <a:spcPts val="0"/>
                        </a:spcAft>
                        <a:buNone/>
                      </a:pPr>
                      <a:r>
                        <a:rPr b="1" i="0" lang="en-US" sz="1650" u="none" cap="none" strike="noStrike">
                          <a:solidFill>
                            <a:srgbClr val="D9001B"/>
                          </a:solidFill>
                          <a:latin typeface="Noto Sans JP"/>
                          <a:ea typeface="Noto Sans JP"/>
                          <a:cs typeface="Noto Sans JP"/>
                          <a:sym typeface="Noto Sans JP"/>
                        </a:rPr>
                        <a:t>¥58,000</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9F9"/>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全機能解放 / 分析ツール込み</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9F9"/>
                    </a:solidFill>
                  </a:tcPr>
                </a:tc>
              </a:tr>
              <a:tr h="714375">
                <a:tc>
                  <a:txBody>
                    <a:bodyPr/>
                    <a:lstStyle/>
                    <a:p>
                      <a:pPr indent="0" lvl="0" marL="0" marR="0" rtl="0" algn="ctr">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エンタープライズ</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別途お見積り</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専任担当 / セキュリティ特化</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212" name="Google Shape;212;p21"/>
          <p:cNvSpPr txBox="1"/>
          <p:nvPr/>
        </p:nvSpPr>
        <p:spPr>
          <a:xfrm>
            <a:off x="762000" y="5434012"/>
            <a:ext cx="10668000" cy="257175"/>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b="0" i="0" lang="en-US" sz="1350" u="none" cap="none" strike="noStrike">
                <a:solidFill>
                  <a:srgbClr val="666666"/>
                </a:solidFill>
                <a:latin typeface="Noto Sans JP"/>
                <a:ea typeface="Noto Sans JP"/>
                <a:cs typeface="Noto Sans JP"/>
                <a:sym typeface="Noto Sans JP"/>
              </a:rPr>
              <a:t>※年間契約の場合、月額10%オフが適用されます。</a:t>
            </a:r>
            <a:endParaRPr/>
          </a:p>
        </p:txBody>
      </p:sp>
      <p:sp>
        <p:nvSpPr>
          <p:cNvPr id="213" name="Google Shape;213;p21"/>
          <p:cNvSpPr/>
          <p:nvPr/>
        </p:nvSpPr>
        <p:spPr>
          <a:xfrm>
            <a:off x="3960465" y="2405062"/>
            <a:ext cx="9525" cy="6953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4" name="Google Shape;214;p21"/>
          <p:cNvSpPr/>
          <p:nvPr/>
        </p:nvSpPr>
        <p:spPr>
          <a:xfrm>
            <a:off x="6580286" y="2405062"/>
            <a:ext cx="9525" cy="6953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5" name="Google Shape;215;p21"/>
          <p:cNvSpPr/>
          <p:nvPr/>
        </p:nvSpPr>
        <p:spPr>
          <a:xfrm>
            <a:off x="11401425" y="2405062"/>
            <a:ext cx="9525" cy="6953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6" name="Google Shape;216;p21"/>
          <p:cNvSpPr/>
          <p:nvPr/>
        </p:nvSpPr>
        <p:spPr>
          <a:xfrm>
            <a:off x="781050" y="3795712"/>
            <a:ext cx="3188940"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7" name="Google Shape;217;p21"/>
          <p:cNvSpPr/>
          <p:nvPr/>
        </p:nvSpPr>
        <p:spPr>
          <a:xfrm>
            <a:off x="3969990" y="3795712"/>
            <a:ext cx="2619821"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8" name="Google Shape;218;p21"/>
          <p:cNvSpPr/>
          <p:nvPr/>
        </p:nvSpPr>
        <p:spPr>
          <a:xfrm>
            <a:off x="6589811" y="3795712"/>
            <a:ext cx="4821138"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9" name="Google Shape;219;p21"/>
          <p:cNvSpPr/>
          <p:nvPr/>
        </p:nvSpPr>
        <p:spPr>
          <a:xfrm>
            <a:off x="781050" y="4500562"/>
            <a:ext cx="3188940"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0" name="Google Shape;220;p21"/>
          <p:cNvSpPr/>
          <p:nvPr/>
        </p:nvSpPr>
        <p:spPr>
          <a:xfrm>
            <a:off x="3969990" y="4500562"/>
            <a:ext cx="2619821"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1" name="Google Shape;221;p21"/>
          <p:cNvSpPr/>
          <p:nvPr/>
        </p:nvSpPr>
        <p:spPr>
          <a:xfrm>
            <a:off x="6589811" y="4500562"/>
            <a:ext cx="4821138" cy="9525"/>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2" name="Google Shape;222;p21"/>
          <p:cNvSpPr/>
          <p:nvPr/>
        </p:nvSpPr>
        <p:spPr>
          <a:xfrm>
            <a:off x="781050" y="5205412"/>
            <a:ext cx="3188940" cy="1905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3" name="Google Shape;223;p21"/>
          <p:cNvSpPr/>
          <p:nvPr/>
        </p:nvSpPr>
        <p:spPr>
          <a:xfrm>
            <a:off x="3969990" y="5205412"/>
            <a:ext cx="2619821" cy="1905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4" name="Google Shape;224;p21"/>
          <p:cNvSpPr/>
          <p:nvPr/>
        </p:nvSpPr>
        <p:spPr>
          <a:xfrm>
            <a:off x="6589811" y="5205412"/>
            <a:ext cx="4821138" cy="1905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5" name="Google Shape;225;p21"/>
          <p:cNvSpPr txBox="1"/>
          <p:nvPr/>
        </p:nvSpPr>
        <p:spPr>
          <a:xfrm>
            <a:off x="762000" y="571500"/>
            <a:ext cx="3520440" cy="647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333333"/>
                </a:solidFill>
                <a:latin typeface="Noto Sans JP"/>
                <a:ea typeface="Noto Sans JP"/>
                <a:cs typeface="Noto Sans JP"/>
                <a:sym typeface="Noto Sans JP"/>
              </a:rPr>
              <a:t>プラン・価格情報</a:t>
            </a:r>
            <a:endParaRPr/>
          </a:p>
        </p:txBody>
      </p:sp>
      <p:sp>
        <p:nvSpPr>
          <p:cNvPr id="226" name="Google Shape;226;p21"/>
          <p:cNvSpPr/>
          <p:nvPr/>
        </p:nvSpPr>
        <p:spPr>
          <a:xfrm>
            <a:off x="762000" y="1276350"/>
            <a:ext cx="3352800" cy="38100"/>
          </a:xfrm>
          <a:prstGeom prst="rect">
            <a:avLst/>
          </a:prstGeom>
          <a:solidFill>
            <a:srgbClr val="D90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