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Noto Sans JP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9814E2-1F86-4F5D-95CE-5357CD1D30A4}">
  <a:tblStyle styleId="{949814E2-1F86-4F5D-95CE-5357CD1D30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5.xml"/><Relationship Id="rId22" Type="http://schemas.openxmlformats.org/officeDocument/2006/relationships/font" Target="fonts/NotoSansJP-regular.fntdata"/><Relationship Id="rId10" Type="http://schemas.openxmlformats.org/officeDocument/2006/relationships/slide" Target="slides/slide4.xml"/><Relationship Id="rId21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NotoSansJP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La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610564" y="2965995"/>
            <a:ext cx="697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営業提案資料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614862" y="4444455"/>
            <a:ext cx="53244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株式会社</a:t>
            </a:r>
            <a:r>
              <a:rPr lang="en-US" sz="2100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○○</a:t>
            </a:r>
            <a:endParaRPr sz="2100">
              <a:solidFill>
                <a:srgbClr val="666666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営業 担当○○</a:t>
            </a:r>
            <a:endParaRPr sz="2100">
              <a:solidFill>
                <a:srgbClr val="666666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/>
          <p:nvPr/>
        </p:nvSpPr>
        <p:spPr>
          <a:xfrm>
            <a:off x="571500" y="3840360"/>
            <a:ext cx="11049000" cy="38100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1691580" y="424041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71500" y="4235648"/>
            <a:ext cx="243066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ヒアリング・現状分析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現状のボトルネックを特定し、詳細な要件を定義します。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4564260" y="424041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3444180" y="4235648"/>
            <a:ext cx="243066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プロトタイプ構築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特定部門での先行利用を通じ、使い勝手を微調整します。</a:t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7436941" y="424041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6316860" y="4235648"/>
            <a:ext cx="24306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全社展開・研修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各部署への展開と、操作トレーニングを実施します。</a:t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10309621" y="4240410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9189541" y="4235648"/>
            <a:ext cx="243066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効果測定・伴走支援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定期的なミーティングで、成果の最大化を支援します。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510733" y="3216473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1ヶ月目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3383413" y="3216473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2ヶ月目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6256094" y="3216473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3ヶ月目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9128774" y="3216473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運用開始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導入スケジュール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8" name="Google Shape;2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9" name="Google Shape;21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7675" y="3751808"/>
            <a:ext cx="367665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4295775" y="1620291"/>
            <a:ext cx="3600450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お問い合わせ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2562225" y="2639466"/>
            <a:ext cx="70675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詳細なデモンストレーションも可能です。お気軽にご相談ください。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4543425" y="4037558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contact@example.co.jp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4543425" y="4342358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03-XXXX-XXXX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4543425" y="4647158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www.solution-partners-demo.jp</a:t>
            </a:r>
            <a:endParaRPr/>
          </a:p>
        </p:txBody>
      </p:sp>
      <p:pic>
        <p:nvPicPr>
          <p:cNvPr descr="image.png" id="225" name="Google Shape;22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3425" y="410423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6" name="Google Shape;22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3425" y="440903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3425" y="4713833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83060"/>
            <a:ext cx="53340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583060"/>
            <a:ext cx="53340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52500" y="2964060"/>
            <a:ext cx="4800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ミッション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52500" y="3535560"/>
            <a:ext cx="4572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私たちは、テクノロジーと人間中心のデザインを融合させ、企業の生産性を根底から変革します。単なるツールの提供ではなく、持続可能な成長を支援するパートナーを目指します。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667500" y="2964060"/>
            <a:ext cx="4800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提供価値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667500" y="3535560"/>
            <a:ext cx="4572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業務プロセスの可視化から、AIを活用した最適化、そして現場への定着化までを一気通貫でサポート。変化の激しい市場環境において、確かな競争優位性を構築します。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サービス</a:t>
            </a:r>
            <a:r>
              <a:rPr b="1" lang="en-US" sz="3150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の</a:t>
            </a: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概要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000125" y="2651819"/>
            <a:ext cx="106203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情報の属人化：</a:t>
            </a: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ベテラン社員のノウハウが共有されず、業務効率が低下している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000125" y="3255615"/>
            <a:ext cx="106203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コストの増大：</a:t>
            </a: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手作業によるミスや再構築コストが、利益を圧迫している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000125" y="3859410"/>
            <a:ext cx="106203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データの未活用：</a:t>
            </a: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蓄積されたデータが散在し、経営判断に活用できていない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000125" y="4463206"/>
            <a:ext cx="106203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対応スピードの限界：</a:t>
            </a:r>
            <a:r>
              <a:rPr b="0" i="0" lang="en-US" sz="18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既存システムでは、急速な顧客ニーズの変化に追いつけない</a:t>
            </a:r>
            <a:endParaRPr/>
          </a:p>
        </p:txBody>
      </p:sp>
      <p:pic>
        <p:nvPicPr>
          <p:cNvPr descr="image.png"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685157"/>
            <a:ext cx="17784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288952"/>
            <a:ext cx="17784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892748"/>
            <a:ext cx="17784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496544"/>
            <a:ext cx="177849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現状の課題整理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40198"/>
            <a:ext cx="3492549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540198"/>
            <a:ext cx="3492549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540198"/>
            <a:ext cx="3492549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04226" y="3702248"/>
            <a:ext cx="302709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高速オートメーション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876300" y="3959423"/>
            <a:ext cx="28829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定型業務を100%自動化。人間はよりクリエイティブな活動に集中できます。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582525" y="3702248"/>
            <a:ext cx="302709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予測分析エンジン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4654599" y="3959423"/>
            <a:ext cx="28829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AIが過去の傾向から将来の需要を予測。最適な在庫とリソース配置を実現します。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8360825" y="3702248"/>
            <a:ext cx="302709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直感的なUI/UX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8432899" y="3959423"/>
            <a:ext cx="28829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トレーニング不要。ITに不慣れな現場スタッフでも、導入初日から使いこなせます。</a:t>
            </a:r>
            <a:endParaRPr/>
          </a:p>
        </p:txBody>
      </p:sp>
      <p:pic>
        <p:nvPicPr>
          <p:cNvPr descr="image.png" id="129" name="Google Shape;12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7675" y="2978348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67400" y="297834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88549" y="2978348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サービスの主要機能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71500" y="2236440"/>
            <a:ext cx="5200650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導入後のインパクト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71500" y="309741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Service Excellence Proを導入することで、オフィス環境は劇的に変化します。無駄な会議や書類作業が消え、チーム全体が前向きに目標に挑戦できる環境が整います。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571500" y="401181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また、リアルタイムでの進捗共有により、組織の透明性が向上し、メンバーのエンゲージメントも高まります。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6" name="Google Shape;1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71500" y="3006923"/>
            <a:ext cx="2247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4098"/>
                </a:solidFill>
                <a:latin typeface="Lato"/>
                <a:ea typeface="Lato"/>
                <a:cs typeface="Lato"/>
                <a:sym typeface="Lato"/>
              </a:rPr>
              <a:t>45%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571500" y="4378523"/>
            <a:ext cx="224790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oto Sans JP"/>
                <a:ea typeface="Noto Sans JP"/>
                <a:cs typeface="Noto Sans JP"/>
                <a:sym typeface="Noto Sans JP"/>
              </a:rPr>
              <a:t>平均残業時間の削減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3390900" y="3426023"/>
            <a:ext cx="8641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数字が語る確かな実績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3390900" y="3683198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先行導入いただいた企業様では、開始3ヶ月で顕著な成果が出ています。残業削減だけでなく、空いた時間でのスキルアップ研修により、社員1人あたりの生産性が大幅に向上しました。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実証された導入効果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19"/>
          <p:cNvGraphicFramePr/>
          <p:nvPr/>
        </p:nvGraphicFramePr>
        <p:xfrm>
          <a:off x="571500" y="2116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{949814E2-1F86-4F5D-95CE-5357CD1D30A4}</a:tableStyleId>
              </a:tblPr>
              <a:tblGrid>
                <a:gridCol w="3012725"/>
                <a:gridCol w="2677875"/>
                <a:gridCol w="5339350"/>
              </a:tblGrid>
              <a:tr h="69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従来の手法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本サービス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098"/>
                    </a:solidFill>
                  </a:tcPr>
                </a:tc>
              </a:tr>
              <a:tr h="69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初期構築期間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6ヶ月〜1年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最短1ヶ月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データの更新性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月次・手動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リアルタイム・自動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</a:tr>
              <a:tr h="69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モバイル対応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一部制限あり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フル対応（ネイティブアプリ）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初期投資コスト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5,000万円〜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月額サブスクリプション型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2FF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9"/>
          <p:cNvSpPr/>
          <p:nvPr/>
        </p:nvSpPr>
        <p:spPr>
          <a:xfrm>
            <a:off x="581025" y="3497460"/>
            <a:ext cx="301272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593752" y="3497460"/>
            <a:ext cx="2677864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6271617" y="3497460"/>
            <a:ext cx="533935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81025" y="4192785"/>
            <a:ext cx="301272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3593752" y="4192785"/>
            <a:ext cx="2677864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6271617" y="4192785"/>
            <a:ext cx="533935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81025" y="4888110"/>
            <a:ext cx="301272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3593752" y="4888110"/>
            <a:ext cx="2677864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271617" y="4888110"/>
            <a:ext cx="533935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581025" y="5583435"/>
            <a:ext cx="301272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593752" y="5583435"/>
            <a:ext cx="2677864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271617" y="5583435"/>
            <a:ext cx="5339357" cy="9525"/>
          </a:xfrm>
          <a:prstGeom prst="rect">
            <a:avLst/>
          </a:prstGeom>
          <a:solidFill>
            <a:srgbClr val="E9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従来手法との比較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32470"/>
            <a:ext cx="11049000" cy="485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リソース活用の最適化予測</a:t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11598"/>
            <a:ext cx="35559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7950" y="2311598"/>
            <a:ext cx="35559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311598"/>
            <a:ext cx="355595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733425" y="4330898"/>
            <a:ext cx="3232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A社（製造業）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コミュニケーション改善により離職率が半減。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4479875" y="4330898"/>
            <a:ext cx="3232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B社（商社）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テレワーク移行を1週間で完了、業務継続に成功。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8226325" y="4330898"/>
            <a:ext cx="3232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C社（小売）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売上予測の精度向上により在庫回転率が20%改善。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成功事例のご紹介</a:t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