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49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1"/>
  <c:style val="2"/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9.8706125037122658E-2"/>
          <c:y val="6.1418273802731183E-2"/>
          <c:w val="0.86625310024320357"/>
          <c:h val="0.56165284593049059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予算(万円)</c:v>
                </c:pt>
              </c:strCache>
            </c:strRef>
          </c:tx>
          <c:invertIfNegative val="1"/>
          <c:cat>
            <c:strRef>
              <c:f>Sheet1!$A$2:$A$5</c:f>
              <c:strCache>
                <c:ptCount val="4"/>
                <c:pt idx="0">
                  <c:v>クーポン
原資</c:v>
                </c:pt>
                <c:pt idx="1">
                  <c:v>SNS
広告費</c:v>
                </c:pt>
                <c:pt idx="2">
                  <c:v>制作費</c:v>
                </c:pt>
                <c:pt idx="3">
                  <c:v>賞品費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180</c:v>
                </c:pt>
                <c:pt idx="1">
                  <c:v>80</c:v>
                </c:pt>
                <c:pt idx="2">
                  <c:v>60</c:v>
                </c:pt>
                <c:pt idx="3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F0-403D-BDBD-5FA5D29A5B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000" baseline="0"/>
      </a:pPr>
      <a:endParaRPr lang="ja-JP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78408"/>
            <a:ext cx="12188952" cy="25400"/>
          </a:xfrm>
          <a:prstGeom prst="rect">
            <a:avLst/>
          </a:prstGeom>
          <a:solidFill>
            <a:srgbClr val="0F48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1168" y="36576"/>
            <a:ext cx="862279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+mn-ea"/>
              </a:rPr>
              <a:t>夏の顧客感謝キャンペーン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1168" y="585216"/>
            <a:ext cx="8622792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+mn-ea"/>
              </a:rPr>
              <a:t>プロモーション企画書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897112" y="91440"/>
            <a:ext cx="310896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D2EBE6"/>
                </a:solidFill>
                <a:latin typeface="+mn-ea"/>
              </a:rPr>
              <a:t>作成日：2026年5月16日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97112" y="502920"/>
            <a:ext cx="310896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D2EBE6"/>
                </a:solidFill>
                <a:latin typeface="+mn-ea"/>
              </a:rPr>
              <a:t>作成部署：マーケティング部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584" y="1051560"/>
            <a:ext cx="3953256" cy="2011680"/>
          </a:xfrm>
          <a:prstGeom prst="rect">
            <a:avLst/>
          </a:prstGeom>
          <a:solidFill>
            <a:srgbClr val="F8F8F8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0584" y="1051560"/>
            <a:ext cx="3953256" cy="2926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3736" y="1069848"/>
            <a:ext cx="38618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+mn-ea"/>
              </a:rPr>
              <a:t>プロモーション目標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2880" y="1399032"/>
            <a:ext cx="3825240" cy="1492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282828"/>
                </a:solidFill>
                <a:latin typeface="+mn-ea"/>
              </a:rPr>
              <a:t>【売上目標】
7〜9月：前年比 +25%
（115M → 144百万円）
【顧客獲得】
新規顧客：100名獲得
既存リピート率：+15pt改善
【SNS】UGC投稿：500件以上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17848" y="1051560"/>
            <a:ext cx="3953256" cy="2011680"/>
          </a:xfrm>
          <a:prstGeom prst="rect">
            <a:avLst/>
          </a:prstGeom>
          <a:solidFill>
            <a:srgbClr val="F8F8F8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17848" y="1051560"/>
            <a:ext cx="3953256" cy="2926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91000" y="1069848"/>
            <a:ext cx="38618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+mn-ea"/>
              </a:rPr>
              <a:t>施策内容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00144" y="1430836"/>
            <a:ext cx="3825240" cy="14927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282828"/>
                </a:solidFill>
                <a:latin typeface="+mn-ea"/>
              </a:rPr>
              <a:t>① 期間限定20% OFFクーポン
   LINE・メールで会員へ配布
② SNS投稿キャンペーン
   ハッシュタグ応募で抽選プレゼント
   UGC活用で新規リーチ拡大
③ 友人紹介特典プログラム
   紹介者・被紹介者ともに500pt付与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35112" y="1051560"/>
            <a:ext cx="3953256" cy="2011680"/>
          </a:xfrm>
          <a:prstGeom prst="rect">
            <a:avLst/>
          </a:prstGeom>
          <a:solidFill>
            <a:srgbClr val="F8F8F8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135112" y="1051560"/>
            <a:ext cx="3953256" cy="2926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08264" y="1069848"/>
            <a:ext cx="38618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+mn-ea"/>
              </a:rPr>
              <a:t>チャネル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85604" y="1375179"/>
            <a:ext cx="3825240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dirty="0">
                <a:solidFill>
                  <a:srgbClr val="282828"/>
                </a:solidFill>
                <a:latin typeface="+mn-ea"/>
              </a:rPr>
              <a:t>【デジタル】
・LINE公式（会員8.5万人）
・メール配信（登録者6万件）
・Instagram・X広告
【実店舗】
・全国42店舗での店頭訴求
・POP・POSデータ連動
【EC】自社EC・Amazon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0584" y="3127248"/>
            <a:ext cx="4114800" cy="1645920"/>
          </a:xfrm>
          <a:prstGeom prst="rect">
            <a:avLst/>
          </a:prstGeom>
          <a:solidFill>
            <a:srgbClr val="F8F8F8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0584" y="3127248"/>
            <a:ext cx="4114800" cy="2926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3736" y="3145536"/>
            <a:ext cx="40233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+mn-ea"/>
              </a:rPr>
              <a:t>予算配分（万円）</a:t>
            </a:r>
          </a:p>
        </p:txBody>
      </p:sp>
      <p:graphicFrame>
        <p:nvGraphicFramePr>
          <p:cNvPr id="23" name="Chart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481496"/>
              </p:ext>
            </p:extLst>
          </p:nvPr>
        </p:nvGraphicFramePr>
        <p:xfrm>
          <a:off x="182880" y="3474720"/>
          <a:ext cx="3986784" cy="1261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Rectangle 23"/>
          <p:cNvSpPr/>
          <p:nvPr/>
        </p:nvSpPr>
        <p:spPr>
          <a:xfrm>
            <a:off x="4279392" y="3127248"/>
            <a:ext cx="7808976" cy="1645920"/>
          </a:xfrm>
          <a:prstGeom prst="rect">
            <a:avLst/>
          </a:prstGeom>
          <a:solidFill>
            <a:srgbClr val="F8F8F8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279392" y="3127248"/>
            <a:ext cx="7808976" cy="2926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352544" y="3145536"/>
            <a:ext cx="771753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+mn-ea"/>
              </a:rPr>
              <a:t>施策スケジュール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61688" y="3617844"/>
            <a:ext cx="768096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282828"/>
                </a:solidFill>
                <a:latin typeface="+mn-ea"/>
              </a:rPr>
              <a:t>2026年6月：施策設計・クリエイティブ制作・システム設定完了
2026年7月上旬：クーポン配布開始・SNS告知・メール一斉配信
2026年7〜9月：本施策期間。効果モニタリング・施策微調整・LP運用
2026年10月：効果測定・データ分析・次回施策への反映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0584" y="4837176"/>
            <a:ext cx="11987784" cy="1975104"/>
          </a:xfrm>
          <a:prstGeom prst="rect">
            <a:avLst/>
          </a:prstGeom>
          <a:solidFill>
            <a:srgbClr val="F8F8F8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00584" y="4837176"/>
            <a:ext cx="11987784" cy="2926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3736" y="4855464"/>
            <a:ext cx="118963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+mn-ea"/>
              </a:rPr>
              <a:t>KPI指標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92405" y="5194173"/>
            <a:ext cx="2945892" cy="1572006"/>
          </a:xfrm>
          <a:prstGeom prst="rect">
            <a:avLst/>
          </a:prstGeom>
          <a:solidFill>
            <a:srgbClr val="E3F2FD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2880" y="5184648"/>
            <a:ext cx="29649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dirty="0">
                <a:solidFill>
                  <a:srgbClr val="1565C0"/>
                </a:solidFill>
                <a:latin typeface="+mn-ea"/>
              </a:rPr>
              <a:t>売上 +25%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" y="5765458"/>
            <a:ext cx="29649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dirty="0">
                <a:solidFill>
                  <a:srgbClr val="282828"/>
                </a:solidFill>
                <a:latin typeface="+mn-ea"/>
              </a:rPr>
              <a:t>前年比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2880" y="6242775"/>
            <a:ext cx="2964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>
                <a:solidFill>
                  <a:srgbClr val="787878"/>
                </a:solidFill>
                <a:latin typeface="+mn-ea"/>
              </a:rPr>
              <a:t>7〜9月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157347" y="5194173"/>
            <a:ext cx="2945892" cy="1572006"/>
          </a:xfrm>
          <a:prstGeom prst="rect">
            <a:avLst/>
          </a:prstGeom>
          <a:solidFill>
            <a:srgbClr val="E3F2FD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47822" y="5184648"/>
            <a:ext cx="29649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1565C0"/>
                </a:solidFill>
                <a:latin typeface="+mn-ea"/>
              </a:rPr>
              <a:t>新規顧客 100名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47822" y="5765458"/>
            <a:ext cx="29649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282828"/>
                </a:solidFill>
                <a:latin typeface="+mn-ea"/>
              </a:rPr>
              <a:t>獲得目標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47822" y="6242775"/>
            <a:ext cx="2964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>
                <a:solidFill>
                  <a:srgbClr val="787878"/>
                </a:solidFill>
                <a:latin typeface="+mn-ea"/>
              </a:rPr>
              <a:t>3ヶ月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122289" y="5194173"/>
            <a:ext cx="2945892" cy="1572006"/>
          </a:xfrm>
          <a:prstGeom prst="rect">
            <a:avLst/>
          </a:prstGeom>
          <a:solidFill>
            <a:srgbClr val="E3F2FD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12764" y="5184648"/>
            <a:ext cx="29649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1565C0"/>
                </a:solidFill>
                <a:latin typeface="+mn-ea"/>
              </a:rPr>
              <a:t>リピート率 +15pt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112764" y="5765458"/>
            <a:ext cx="29649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282828"/>
                </a:solidFill>
                <a:latin typeface="+mn-ea"/>
              </a:rPr>
              <a:t>改善目標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112764" y="6242775"/>
            <a:ext cx="2964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>
                <a:solidFill>
                  <a:srgbClr val="787878"/>
                </a:solidFill>
                <a:latin typeface="+mn-ea"/>
              </a:rPr>
              <a:t>既存顧客</a:t>
            </a:r>
          </a:p>
        </p:txBody>
      </p:sp>
      <p:sp>
        <p:nvSpPr>
          <p:cNvPr id="43" name="Rectangle 42"/>
          <p:cNvSpPr/>
          <p:nvPr/>
        </p:nvSpPr>
        <p:spPr>
          <a:xfrm>
            <a:off x="9087231" y="5194173"/>
            <a:ext cx="2945892" cy="1572006"/>
          </a:xfrm>
          <a:prstGeom prst="rect">
            <a:avLst/>
          </a:prstGeom>
          <a:solidFill>
            <a:srgbClr val="E3F2FD"/>
          </a:solidFill>
          <a:ln w="9525">
            <a:solidFill>
              <a:srgbClr val="1565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077706" y="5184648"/>
            <a:ext cx="29649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1565C0"/>
                </a:solidFill>
                <a:latin typeface="+mn-ea"/>
              </a:rPr>
              <a:t>UGC 500件以上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077706" y="5765458"/>
            <a:ext cx="29649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282828"/>
                </a:solidFill>
                <a:latin typeface="+mn-ea"/>
              </a:rPr>
              <a:t>SNS投稿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077706" y="6242775"/>
            <a:ext cx="29649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>
                <a:solidFill>
                  <a:srgbClr val="787878"/>
                </a:solidFill>
                <a:latin typeface="+mn-ea"/>
              </a:rPr>
              <a:t>期間中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222</Words>
  <Application>Microsoft Office PowerPoint</Application>
  <PresentationFormat>ユーザー設定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2026-05-17T12:58:44Z</dcterms:modified>
  <cp:category/>
</cp:coreProperties>
</file>