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リード獲得数(件)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2022年</c:v>
                </c:pt>
                <c:pt idx="1">
                  <c:v>2023年</c:v>
                </c:pt>
                <c:pt idx="2">
                  <c:v>2024年</c:v>
                </c:pt>
                <c:pt idx="3">
                  <c:v>2025年</c:v>
                </c:pt>
                <c:pt idx="4">
                  <c:v>2026年(目標)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420</c:v>
                </c:pt>
                <c:pt idx="1">
                  <c:v>580</c:v>
                </c:pt>
                <c:pt idx="2">
                  <c:v>710</c:v>
                </c:pt>
                <c:pt idx="3">
                  <c:v>840</c:v>
                </c:pt>
                <c:pt idx="4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84-45DF-9A06-3D4AED5E3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000" baseline="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978408"/>
            <a:ext cx="12188952" cy="25400"/>
          </a:xfrm>
          <a:prstGeom prst="rect">
            <a:avLst/>
          </a:prstGeom>
          <a:solidFill>
            <a:srgbClr val="A53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01168" y="36576"/>
            <a:ext cx="862279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Japan DX Expo 2026 出展計画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168" y="585216"/>
            <a:ext cx="862279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展示会企画書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97112" y="91440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</a:rPr>
              <a:t>作成日：2026年5月10日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97112" y="502920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</a:rPr>
              <a:t>作成部署：営業企画部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" y="1051560"/>
            <a:ext cx="5961888" cy="1645920"/>
          </a:xfrm>
          <a:prstGeom prst="rect">
            <a:avLst/>
          </a:prstGeom>
          <a:solidFill>
            <a:srgbClr val="F8F8F8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00584" y="1051560"/>
            <a:ext cx="5961888" cy="29260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73736" y="1069848"/>
            <a:ext cx="587044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展示会概要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" y="1399032"/>
            <a:ext cx="5833872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名称：Japan DX Expo 2026
会期：2026年9月8日（月）〜10日（水） 3日間
会場：東京ビッグサイト 東2〜4ホール
規模：出展社数 800社・来場予定 8万人
当社ブース：18小間（270㎡）東3ホール A-12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1051560"/>
            <a:ext cx="5961888" cy="1645920"/>
          </a:xfrm>
          <a:prstGeom prst="rect">
            <a:avLst/>
          </a:prstGeom>
          <a:solidFill>
            <a:srgbClr val="F8F8F8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126480" y="1051560"/>
            <a:ext cx="5961888" cy="29260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199632" y="1069848"/>
            <a:ext cx="587044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出展目的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08776" y="1399032"/>
            <a:ext cx="5833872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① リード1,000件獲得による商談パイプライン確保
② 最新クラウドソリューションの認知拡大
③ 競合他社との差別化訴求とポジション確立
④ 既存顧客へのアップセル・クロスセル機会の創出
⑤ メディア露出によるブランディング強化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0584" y="2761488"/>
            <a:ext cx="5961888" cy="1828800"/>
          </a:xfrm>
          <a:prstGeom prst="rect">
            <a:avLst/>
          </a:prstGeom>
          <a:solidFill>
            <a:srgbClr val="F8F8F8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100584" y="2761488"/>
            <a:ext cx="5961888" cy="29260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73736" y="2779776"/>
            <a:ext cx="587044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ブース構成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" y="3291840"/>
            <a:ext cx="5833872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</a:rPr>
              <a:t>・大型LEDビジョン（4m×2m）でデモ映像を常時放映
・製品体験コーナー：デモ端末5台を常時稼働
・個室商談スペース：2室（各4名収容）
・ステージエリア：30分プレゼンを1日3回実施
・QRコードによるリード取得タブレット 10台設置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2761488"/>
            <a:ext cx="5961888" cy="1828800"/>
          </a:xfrm>
          <a:prstGeom prst="rect">
            <a:avLst/>
          </a:prstGeom>
          <a:solidFill>
            <a:srgbClr val="F8F8F8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126480" y="2761488"/>
            <a:ext cx="5961888" cy="29260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199632" y="2779776"/>
            <a:ext cx="587044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集客施策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61070" y="3093058"/>
            <a:ext cx="5833872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</a:rPr>
              <a:t>【事前集客】
・既存顧客・見込み客へ招待状メール配信（3,000件）
・LinkedIn/X広告でターゲット層にリーチ
・プレゼン事前登録制で見込み客を確実に誘引
【当日施策】
・限定ノベルティ配布（先着500名）でブース誘引
・ステージ登壇後にアンケート記入でプレゼント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0584" y="4654296"/>
            <a:ext cx="11987784" cy="2157984"/>
          </a:xfrm>
          <a:prstGeom prst="rect">
            <a:avLst/>
          </a:prstGeom>
          <a:solidFill>
            <a:srgbClr val="F8F8F8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100584" y="4654296"/>
            <a:ext cx="11987784" cy="292608"/>
          </a:xfrm>
          <a:prstGeom prst="rect">
            <a:avLst/>
          </a:prstGeom>
          <a:solidFill>
            <a:srgbClr val="E65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73736" y="4672584"/>
            <a:ext cx="11896344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費用対効果・KPI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154419"/>
              </p:ext>
            </p:extLst>
          </p:nvPr>
        </p:nvGraphicFramePr>
        <p:xfrm>
          <a:off x="182880" y="5001768"/>
          <a:ext cx="4743907" cy="1773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Rectangle 27"/>
          <p:cNvSpPr/>
          <p:nvPr/>
        </p:nvSpPr>
        <p:spPr>
          <a:xfrm>
            <a:off x="5009464" y="5011293"/>
            <a:ext cx="1741627" cy="1754886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999939" y="5001768"/>
            <a:ext cx="17606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dirty="0">
                <a:solidFill>
                  <a:srgbClr val="E65100"/>
                </a:solidFill>
              </a:rPr>
              <a:t>リード
1,000件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99939" y="6030650"/>
            <a:ext cx="17606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dirty="0">
                <a:solidFill>
                  <a:srgbClr val="3C3C3C"/>
                </a:solidFill>
              </a:rPr>
              <a:t>獲得目標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770141" y="5011293"/>
            <a:ext cx="1741627" cy="1754886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760616" y="5001768"/>
            <a:ext cx="17606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E65100"/>
                </a:solidFill>
              </a:rPr>
              <a:t>商談化率
25%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60616" y="6030650"/>
            <a:ext cx="17606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3C3C3C"/>
                </a:solidFill>
              </a:rPr>
              <a:t>250商談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530818" y="5011293"/>
            <a:ext cx="1741627" cy="1754886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521293" y="5001768"/>
            <a:ext cx="17606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E65100"/>
                </a:solidFill>
              </a:rPr>
              <a:t>成約
50件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21293" y="6030650"/>
            <a:ext cx="17606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3C3C3C"/>
                </a:solidFill>
              </a:rPr>
              <a:t>4,000万円+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0291495" y="5011293"/>
            <a:ext cx="1741627" cy="1754886"/>
          </a:xfrm>
          <a:prstGeom prst="rect">
            <a:avLst/>
          </a:prstGeom>
          <a:solidFill>
            <a:srgbClr val="FFF3E0"/>
          </a:solidFill>
          <a:ln w="9525">
            <a:solidFill>
              <a:srgbClr val="E651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10281970" y="5001768"/>
            <a:ext cx="17606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E65100"/>
                </a:solidFill>
              </a:rPr>
              <a:t>ROI
3.8倍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281970" y="6030650"/>
            <a:ext cx="17606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3C3C3C"/>
                </a:solidFill>
              </a:rPr>
              <a:t>費用対効果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206</Words>
  <Application>Microsoft Office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2026-05-17T12:53:52Z</dcterms:modified>
  <cp:category/>
</cp:coreProperties>
</file>