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14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1"/>
  <c:style val="2"/>
  <c:chart>
    <c:title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自社売上(億円)</c:v>
                </c:pt>
              </c:strCache>
            </c:strRef>
          </c:tx>
          <c:invertIfNegative val="1"/>
          <c:cat>
            <c:strRef>
              <c:f>Sheet1!$A$2:$A$4</c:f>
              <c:strCache>
                <c:ptCount val="3"/>
                <c:pt idx="0">
                  <c:v>2025年実績</c:v>
                </c:pt>
                <c:pt idx="1">
                  <c:v>2026年目標</c:v>
                </c:pt>
                <c:pt idx="2">
                  <c:v>2027年目標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</c:v>
                </c:pt>
                <c:pt idx="1">
                  <c:v>35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C-4139-A824-F0EA8B31E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000" baseline="0"/>
      </a:pPr>
      <a:endParaRPr lang="ja-JP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88952" cy="1005840"/>
          </a:xfrm>
          <a:prstGeom prst="rect">
            <a:avLst/>
          </a:prstGeom>
          <a:solidFill>
            <a:srgbClr val="AD14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978408"/>
            <a:ext cx="12188952" cy="25400"/>
          </a:xfrm>
          <a:prstGeom prst="rect">
            <a:avLst/>
          </a:prstGeom>
          <a:solidFill>
            <a:srgbClr val="7C0E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01168" y="36576"/>
            <a:ext cx="86227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000" b="1" dirty="0">
                <a:solidFill>
                  <a:srgbClr val="FFFFFF"/>
                </a:solidFill>
              </a:rPr>
              <a:t>スマート空気清浄機「AirPure </a:t>
            </a:r>
            <a:r>
              <a:rPr sz="3000" b="1" dirty="0" err="1">
                <a:solidFill>
                  <a:srgbClr val="FFFFFF"/>
                </a:solidFill>
              </a:rPr>
              <a:t>Neo」新商品企画</a:t>
            </a:r>
            <a:endParaRPr sz="30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168" y="585216"/>
            <a:ext cx="8622792" cy="32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00" b="1">
                <a:solidFill>
                  <a:srgbClr val="FFFFFF"/>
                </a:solidFill>
              </a:rPr>
              <a:t>新商品企画書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97112" y="91440"/>
            <a:ext cx="310896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>
                <a:solidFill>
                  <a:srgbClr val="D2EBE6"/>
                </a:solidFill>
              </a:rPr>
              <a:t>作成日：2026年5月15日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7112" y="502920"/>
            <a:ext cx="3108960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>
                <a:solidFill>
                  <a:srgbClr val="D2EBE6"/>
                </a:solidFill>
              </a:rPr>
              <a:t>作成部署：商品企画部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584" y="1051560"/>
            <a:ext cx="4636008" cy="2743200"/>
          </a:xfrm>
          <a:prstGeom prst="rect">
            <a:avLst/>
          </a:prstGeom>
          <a:solidFill>
            <a:srgbClr val="F8F8F8"/>
          </a:solidFill>
          <a:ln w="9525">
            <a:solidFill>
              <a:srgbClr val="AD14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173736" y="3337560"/>
            <a:ext cx="4489704" cy="23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300" b="1">
                <a:solidFill>
                  <a:srgbClr val="3C3C3C"/>
                </a:solidFill>
              </a:rPr>
              <a:t>AirPure Neo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0600" y="1051560"/>
            <a:ext cx="1280160" cy="539115"/>
          </a:xfrm>
          <a:prstGeom prst="rect">
            <a:avLst/>
          </a:prstGeom>
          <a:solidFill>
            <a:srgbClr val="AD14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810125" y="1057560"/>
            <a:ext cx="1261110" cy="533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>
                <a:solidFill>
                  <a:srgbClr val="FFFFFF"/>
                </a:solidFill>
              </a:rPr>
              <a:t>商品名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80760" y="1051560"/>
            <a:ext cx="6007608" cy="539115"/>
          </a:xfrm>
          <a:prstGeom prst="rect">
            <a:avLst/>
          </a:prstGeom>
          <a:solidFill>
            <a:srgbClr val="F8F8F8"/>
          </a:solidFill>
          <a:ln w="9525">
            <a:solidFill>
              <a:srgbClr val="AD14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090285" y="1057560"/>
            <a:ext cx="5988558" cy="533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>
                <a:solidFill>
                  <a:srgbClr val="282828"/>
                </a:solidFill>
              </a:rPr>
              <a:t>AirPure Neo（型番: AP-N2026）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00600" y="1600200"/>
            <a:ext cx="1280160" cy="539115"/>
          </a:xfrm>
          <a:prstGeom prst="rect">
            <a:avLst/>
          </a:prstGeom>
          <a:solidFill>
            <a:srgbClr val="AD14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4810125" y="1606200"/>
            <a:ext cx="1261110" cy="533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>
                <a:solidFill>
                  <a:srgbClr val="FFFFFF"/>
                </a:solidFill>
              </a:rPr>
              <a:t>コンセプト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80760" y="1600200"/>
            <a:ext cx="6007608" cy="539115"/>
          </a:xfrm>
          <a:prstGeom prst="rect">
            <a:avLst/>
          </a:prstGeom>
          <a:solidFill>
            <a:srgbClr val="F8F8F8"/>
          </a:solidFill>
          <a:ln w="9525">
            <a:solidFill>
              <a:srgbClr val="AD14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6090285" y="1606200"/>
            <a:ext cx="5988558" cy="533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>
                <a:solidFill>
                  <a:srgbClr val="282828"/>
                </a:solidFill>
              </a:rPr>
              <a:t>AIで室内空気をリアルタイム制御。家族の健康を守る次世代空気環境ソリューション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00600" y="2148840"/>
            <a:ext cx="1280160" cy="539115"/>
          </a:xfrm>
          <a:prstGeom prst="rect">
            <a:avLst/>
          </a:prstGeom>
          <a:solidFill>
            <a:srgbClr val="AD14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4810125" y="2154840"/>
            <a:ext cx="1261110" cy="533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>
                <a:solidFill>
                  <a:srgbClr val="FFFFFF"/>
                </a:solidFill>
              </a:rPr>
              <a:t>市場ニーズ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80760" y="2148840"/>
            <a:ext cx="6007608" cy="539115"/>
          </a:xfrm>
          <a:prstGeom prst="rect">
            <a:avLst/>
          </a:prstGeom>
          <a:solidFill>
            <a:srgbClr val="F8F8F8"/>
          </a:solidFill>
          <a:ln w="9525">
            <a:solidFill>
              <a:srgbClr val="AD14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6090285" y="2154840"/>
            <a:ext cx="5988558" cy="533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>
                <a:solidFill>
                  <a:srgbClr val="282828"/>
                </a:solidFill>
              </a:rPr>
              <a:t>花粉症患者数が5年で1.3倍増加。在宅勤務定着で室内空気質への関心が急上昇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00600" y="2697480"/>
            <a:ext cx="1280160" cy="539115"/>
          </a:xfrm>
          <a:prstGeom prst="rect">
            <a:avLst/>
          </a:prstGeom>
          <a:solidFill>
            <a:srgbClr val="AD14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4810125" y="2703480"/>
            <a:ext cx="1261110" cy="533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>
                <a:solidFill>
                  <a:srgbClr val="FFFFFF"/>
                </a:solidFill>
              </a:rPr>
              <a:t>差別化ポイント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80760" y="2697480"/>
            <a:ext cx="6007608" cy="539115"/>
          </a:xfrm>
          <a:prstGeom prst="rect">
            <a:avLst/>
          </a:prstGeom>
          <a:solidFill>
            <a:srgbClr val="F8F8F8"/>
          </a:solidFill>
          <a:ln w="9525">
            <a:solidFill>
              <a:srgbClr val="AD14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6090285" y="2703480"/>
            <a:ext cx="5988558" cy="533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>
                <a:solidFill>
                  <a:srgbClr val="282828"/>
                </a:solidFill>
              </a:rPr>
              <a:t>業界初AI自動制御・省エネ−35%・フィルター寿命2倍（2年間）・HEPA捕集率99.9%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00600" y="3246120"/>
            <a:ext cx="1280160" cy="539115"/>
          </a:xfrm>
          <a:prstGeom prst="rect">
            <a:avLst/>
          </a:prstGeom>
          <a:solidFill>
            <a:srgbClr val="AD14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4810125" y="3252120"/>
            <a:ext cx="1261110" cy="533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1">
                <a:solidFill>
                  <a:srgbClr val="FFFFFF"/>
                </a:solidFill>
              </a:rPr>
              <a:t>販売計画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80760" y="3246120"/>
            <a:ext cx="6007608" cy="539115"/>
          </a:xfrm>
          <a:prstGeom prst="rect">
            <a:avLst/>
          </a:prstGeom>
          <a:solidFill>
            <a:srgbClr val="F8F8F8"/>
          </a:solidFill>
          <a:ln w="9525">
            <a:solidFill>
              <a:srgbClr val="AD14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6090285" y="3252120"/>
            <a:ext cx="5988558" cy="533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>
                <a:solidFill>
                  <a:srgbClr val="282828"/>
                </a:solidFill>
              </a:rPr>
              <a:t>2026年10月発売 / 初年度88,000台・35億円 / 3年後市場シェア8%目標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0584" y="3858768"/>
            <a:ext cx="3953256" cy="2953512"/>
          </a:xfrm>
          <a:prstGeom prst="rect">
            <a:avLst/>
          </a:prstGeom>
          <a:solidFill>
            <a:srgbClr val="F8F8F8"/>
          </a:solidFill>
          <a:ln w="9525">
            <a:solidFill>
              <a:srgbClr val="AD14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Rectangle 35"/>
          <p:cNvSpPr/>
          <p:nvPr/>
        </p:nvSpPr>
        <p:spPr>
          <a:xfrm>
            <a:off x="100584" y="3858768"/>
            <a:ext cx="3953256" cy="292608"/>
          </a:xfrm>
          <a:prstGeom prst="rect">
            <a:avLst/>
          </a:prstGeom>
          <a:solidFill>
            <a:srgbClr val="AD14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173736" y="3877056"/>
            <a:ext cx="3861816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>
                <a:solidFill>
                  <a:srgbClr val="FFFFFF"/>
                </a:solidFill>
              </a:rPr>
              <a:t>販売計画・目標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0" y="4206240"/>
            <a:ext cx="3825240" cy="847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200" b="0">
                <a:solidFill>
                  <a:srgbClr val="282828"/>
                </a:solidFill>
              </a:rPr>
              <a:t>初年度：35億円 / 88,000台
3年後：シェア8% / 300,000台
販路：量販店・EC・法人BtoB</a:t>
            </a:r>
          </a:p>
        </p:txBody>
      </p:sp>
      <p:graphicFrame>
        <p:nvGraphicFramePr>
          <p:cNvPr id="39" name="Chart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994697"/>
              </p:ext>
            </p:extLst>
          </p:nvPr>
        </p:nvGraphicFramePr>
        <p:xfrm>
          <a:off x="182880" y="5054163"/>
          <a:ext cx="3825240" cy="172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Rectangle 39"/>
          <p:cNvSpPr/>
          <p:nvPr/>
        </p:nvSpPr>
        <p:spPr>
          <a:xfrm>
            <a:off x="4117848" y="3858768"/>
            <a:ext cx="3953256" cy="2953512"/>
          </a:xfrm>
          <a:prstGeom prst="rect">
            <a:avLst/>
          </a:prstGeom>
          <a:solidFill>
            <a:srgbClr val="F8F8F8"/>
          </a:solidFill>
          <a:ln w="9525">
            <a:solidFill>
              <a:srgbClr val="AD14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Rectangle 40"/>
          <p:cNvSpPr/>
          <p:nvPr/>
        </p:nvSpPr>
        <p:spPr>
          <a:xfrm>
            <a:off x="4117848" y="3858768"/>
            <a:ext cx="3953256" cy="292608"/>
          </a:xfrm>
          <a:prstGeom prst="rect">
            <a:avLst/>
          </a:prstGeom>
          <a:solidFill>
            <a:srgbClr val="AD14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4191000" y="3877056"/>
            <a:ext cx="3861816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>
                <a:solidFill>
                  <a:srgbClr val="FFFFFF"/>
                </a:solidFill>
              </a:rPr>
              <a:t>予算・投資計画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00144" y="4206240"/>
            <a:ext cx="3825240" cy="2569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>
                <a:solidFill>
                  <a:srgbClr val="282828"/>
                </a:solidFill>
              </a:rPr>
              <a:t>試作・開発費：1,200万円
金型・設備費：  800万円
マーケティング費：500万円
認証・申請費：  200万円
─────────────
合　計：2,700万円
損益分岐点：13,500台で黒字化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135112" y="3858768"/>
            <a:ext cx="3953256" cy="2953512"/>
          </a:xfrm>
          <a:prstGeom prst="rect">
            <a:avLst/>
          </a:prstGeom>
          <a:solidFill>
            <a:srgbClr val="F8F8F8"/>
          </a:solidFill>
          <a:ln w="9525">
            <a:solidFill>
              <a:srgbClr val="AD14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Rectangle 44"/>
          <p:cNvSpPr/>
          <p:nvPr/>
        </p:nvSpPr>
        <p:spPr>
          <a:xfrm>
            <a:off x="8135112" y="3858768"/>
            <a:ext cx="3953256" cy="292608"/>
          </a:xfrm>
          <a:prstGeom prst="rect">
            <a:avLst/>
          </a:prstGeom>
          <a:solidFill>
            <a:srgbClr val="AD14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8208264" y="3877056"/>
            <a:ext cx="3861816" cy="292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1">
                <a:solidFill>
                  <a:srgbClr val="FFFFFF"/>
                </a:solidFill>
              </a:rPr>
              <a:t>発売スケジュール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079056" y="4206240"/>
            <a:ext cx="400773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300" b="0" dirty="0">
                <a:solidFill>
                  <a:srgbClr val="282828"/>
                </a:solidFill>
              </a:rPr>
              <a:t>2026年5〜6月：試作・社内評価・設計修正
2026年7〜8月：量産設計確定・部材調達・工場検証
2026年9月　：プロモーション計画・発表会準備
　　　　　　  メディア向け製品披露
2026年10月　：全国一斉発売
2026年11月〜：量販店本格展開・効果測定</a:t>
            </a: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6908A541-0BB5-91BC-9FDD-873F4E691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95" y="1081676"/>
            <a:ext cx="3373293" cy="26995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206</Words>
  <Application>Microsoft Office PowerPoint</Application>
  <PresentationFormat>ユーザー設定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隆弘 野邊</cp:lastModifiedBy>
  <cp:revision>2</cp:revision>
  <dcterms:created xsi:type="dcterms:W3CDTF">2013-01-27T09:14:16Z</dcterms:created>
  <dcterms:modified xsi:type="dcterms:W3CDTF">2026-05-17T12:51:38Z</dcterms:modified>
  <cp:category/>
</cp:coreProperties>
</file>