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12188825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96" d="100"/>
          <a:sy n="96" d="100"/>
        </p:scale>
        <p:origin x="149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1"/>
  <c:style val="2"/>
  <c:chart>
    <c:autoTitleDeleted val="0"/>
    <c:plotArea>
      <c:layout>
        <c:manualLayout>
          <c:layoutTarget val="inner"/>
          <c:xMode val="edge"/>
          <c:yMode val="edge"/>
          <c:x val="0.17425856700886078"/>
          <c:y val="5.7804505023993216E-2"/>
          <c:w val="0.78406719664840097"/>
          <c:h val="0.49823364882420001"/>
        </c:manualLayout>
      </c:layout>
      <c:barChart>
        <c:barDir val="col"/>
        <c:grouping val="clustered"/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現状</c:v>
                </c:pt>
              </c:strCache>
            </c:strRef>
          </c:tx>
          <c:invertIfNegative val="1"/>
          <c:cat>
            <c:strRef>
              <c:f>Sheet1!$A$2:$A$4</c:f>
              <c:strCache>
                <c:ptCount val="3"/>
                <c:pt idx="0">
                  <c:v>Instagram</c:v>
                </c:pt>
                <c:pt idx="1">
                  <c:v>X</c:v>
                </c:pt>
                <c:pt idx="2">
                  <c:v>YouTube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0.8</c:v>
                </c:pt>
                <c:pt idx="1">
                  <c:v>0.5</c:v>
                </c:pt>
                <c:pt idx="2">
                  <c:v>0.3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99B-4DCD-95B8-76E42373A26A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目標</c:v>
                </c:pt>
              </c:strCache>
            </c:strRef>
          </c:tx>
          <c:invertIfNegative val="1"/>
          <c:cat>
            <c:strRef>
              <c:f>Sheet1!$A$2:$A$4</c:f>
              <c:strCache>
                <c:ptCount val="3"/>
                <c:pt idx="0">
                  <c:v>Instagram</c:v>
                </c:pt>
                <c:pt idx="1">
                  <c:v>X</c:v>
                </c:pt>
                <c:pt idx="2">
                  <c:v>YouTube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>
                  <c:v>1.5</c:v>
                </c:pt>
                <c:pt idx="1">
                  <c:v>1.2</c:v>
                </c:pt>
                <c:pt idx="2">
                  <c:v>0.8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99B-4DCD-95B8-76E42373A26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-2068027336"/>
        <c:axId val="-2113994440"/>
      </c:barChart>
      <c:catAx>
        <c:axId val="-2068027336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-2113994440"/>
        <c:crosses val="autoZero"/>
        <c:auto val="1"/>
        <c:lblAlgn val="ctr"/>
        <c:lblOffset val="100"/>
        <c:noMultiLvlLbl val="0"/>
      </c:catAx>
      <c:valAx>
        <c:axId val="-2113994440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-2068027336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73185477796462073"/>
          <c:y val="3.8324932394814284E-2"/>
          <c:w val="0.23404811957313887"/>
          <c:h val="0.29203700389724013"/>
        </c:manualLayout>
      </c:layout>
      <c:overlay val="1"/>
    </c:legend>
    <c:plotVisOnly val="1"/>
    <c:dispBlanksAs val="gap"/>
    <c:showDLblsOverMax val="1"/>
  </c:chart>
  <c:txPr>
    <a:bodyPr/>
    <a:lstStyle/>
    <a:p>
      <a:pPr>
        <a:defRPr sz="1800"/>
      </a:pPr>
      <a:endParaRPr lang="ja-JP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674AFF6-A9DE-4C8E-825E-FC10B35BA2DD}" type="datetimeFigureOut">
              <a:rPr kumimoji="1" lang="ja-JP" altLang="en-US" smtClean="0"/>
              <a:t>2026/5/17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4B4978A-3B95-4511-A99A-B6812041257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81092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4B4978A-3B95-4511-A99A-B68120412576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131528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5/17/2026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5/17/2026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5/17/2026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5/17/2026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88952" cy="1005840"/>
          </a:xfrm>
          <a:prstGeom prst="rect">
            <a:avLst/>
          </a:prstGeom>
          <a:solidFill>
            <a:srgbClr val="00796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0" y="960120"/>
            <a:ext cx="12188952" cy="45720"/>
          </a:xfrm>
          <a:prstGeom prst="rect">
            <a:avLst/>
          </a:prstGeom>
          <a:solidFill>
            <a:srgbClr val="005E5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Rectangle 3"/>
          <p:cNvSpPr/>
          <p:nvPr/>
        </p:nvSpPr>
        <p:spPr>
          <a:xfrm>
            <a:off x="91440" y="64008"/>
            <a:ext cx="411480" cy="303766"/>
          </a:xfrm>
          <a:prstGeom prst="rect">
            <a:avLst/>
          </a:prstGeom>
          <a:solidFill>
            <a:srgbClr val="FFD54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TextBox 4"/>
          <p:cNvSpPr txBox="1"/>
          <p:nvPr/>
        </p:nvSpPr>
        <p:spPr>
          <a:xfrm>
            <a:off x="124918" y="48648"/>
            <a:ext cx="338248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600" b="1" dirty="0">
                <a:solidFill>
                  <a:srgbClr val="00796B"/>
                </a:solidFill>
              </a:rPr>
              <a:t>①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27838" y="73152"/>
            <a:ext cx="8622792" cy="5303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800" b="1" dirty="0">
                <a:solidFill>
                  <a:srgbClr val="FFFFFF"/>
                </a:solidFill>
              </a:rPr>
              <a:t>SNS 広報強化プロジェクト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28600" y="621792"/>
            <a:ext cx="8622792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>
                <a:solidFill>
                  <a:srgbClr val="FFD54F"/>
                </a:solidFill>
              </a:rPr>
              <a:t>フォロワー数 3万人達成に向けた戦略的 SNS 運用計画（2026年度上半期）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71432" y="91440"/>
            <a:ext cx="283464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>
                <a:solidFill>
                  <a:srgbClr val="D2EBE6"/>
                </a:solidFill>
              </a:rPr>
              <a:t>作成日：2026年5月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9171432" y="502920"/>
            <a:ext cx="283464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>
                <a:solidFill>
                  <a:srgbClr val="D2EBE6"/>
                </a:solidFill>
              </a:rPr>
              <a:t>作成部署：広報・マーケティング部</a:t>
            </a:r>
          </a:p>
        </p:txBody>
      </p:sp>
      <p:sp>
        <p:nvSpPr>
          <p:cNvPr id="10" name="Rectangle 9"/>
          <p:cNvSpPr/>
          <p:nvPr/>
        </p:nvSpPr>
        <p:spPr>
          <a:xfrm>
            <a:off x="91440" y="1078992"/>
            <a:ext cx="6583680" cy="3108960"/>
          </a:xfrm>
          <a:prstGeom prst="rect">
            <a:avLst/>
          </a:prstGeom>
          <a:solidFill>
            <a:srgbClr val="E0F2F1"/>
          </a:solidFill>
          <a:ln w="12700">
            <a:solidFill>
              <a:srgbClr val="00796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Rectangle 10"/>
          <p:cNvSpPr/>
          <p:nvPr/>
        </p:nvSpPr>
        <p:spPr>
          <a:xfrm>
            <a:off x="91440" y="1078992"/>
            <a:ext cx="347472" cy="320040"/>
          </a:xfrm>
          <a:prstGeom prst="rect">
            <a:avLst/>
          </a:prstGeom>
          <a:solidFill>
            <a:srgbClr val="FFD54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TextBox 11"/>
          <p:cNvSpPr txBox="1"/>
          <p:nvPr/>
        </p:nvSpPr>
        <p:spPr>
          <a:xfrm>
            <a:off x="91440" y="1078992"/>
            <a:ext cx="347472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600" b="1" dirty="0">
                <a:solidFill>
                  <a:srgbClr val="00796B"/>
                </a:solidFill>
              </a:rPr>
              <a:t>②</a:t>
            </a:r>
          </a:p>
        </p:txBody>
      </p:sp>
      <p:sp>
        <p:nvSpPr>
          <p:cNvPr id="13" name="Rectangle 12"/>
          <p:cNvSpPr/>
          <p:nvPr/>
        </p:nvSpPr>
        <p:spPr>
          <a:xfrm>
            <a:off x="438912" y="1078992"/>
            <a:ext cx="6236208" cy="320040"/>
          </a:xfrm>
          <a:prstGeom prst="rect">
            <a:avLst/>
          </a:prstGeom>
          <a:solidFill>
            <a:srgbClr val="00796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4" name="TextBox 13"/>
          <p:cNvSpPr txBox="1"/>
          <p:nvPr/>
        </p:nvSpPr>
        <p:spPr>
          <a:xfrm>
            <a:off x="502920" y="1078992"/>
            <a:ext cx="61722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1">
                <a:solidFill>
                  <a:srgbClr val="FFFFFF"/>
                </a:solidFill>
              </a:rPr>
              <a:t>企画内容</a:t>
            </a:r>
          </a:p>
        </p:txBody>
      </p:sp>
      <p:sp>
        <p:nvSpPr>
          <p:cNvPr id="15" name="Rectangle 14"/>
          <p:cNvSpPr/>
          <p:nvPr/>
        </p:nvSpPr>
        <p:spPr>
          <a:xfrm>
            <a:off x="155448" y="1457452"/>
            <a:ext cx="64008" cy="885952"/>
          </a:xfrm>
          <a:prstGeom prst="rect">
            <a:avLst/>
          </a:prstGeom>
          <a:solidFill>
            <a:srgbClr val="00796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6" name="TextBox 15"/>
          <p:cNvSpPr txBox="1"/>
          <p:nvPr/>
        </p:nvSpPr>
        <p:spPr>
          <a:xfrm>
            <a:off x="274320" y="1414522"/>
            <a:ext cx="2865729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1">
                <a:solidFill>
                  <a:srgbClr val="00796B"/>
                </a:solidFill>
              </a:rPr>
              <a:t>Instagram 強化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274320" y="1674917"/>
            <a:ext cx="2993745" cy="6924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dirty="0">
                <a:solidFill>
                  <a:srgbClr val="323232"/>
                </a:solidFill>
              </a:rPr>
              <a:t>週5回の投稿・リール動画を毎週2本制作。商品訴求とブランドストーリーで認知向上を図る。</a:t>
            </a:r>
          </a:p>
        </p:txBody>
      </p:sp>
      <p:sp>
        <p:nvSpPr>
          <p:cNvPr id="18" name="Rectangle 17"/>
          <p:cNvSpPr/>
          <p:nvPr/>
        </p:nvSpPr>
        <p:spPr>
          <a:xfrm>
            <a:off x="146304" y="2346579"/>
            <a:ext cx="2984601" cy="9525"/>
          </a:xfrm>
          <a:prstGeom prst="rect">
            <a:avLst/>
          </a:prstGeom>
          <a:solidFill>
            <a:srgbClr val="EFF8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9" name="Rectangle 18"/>
          <p:cNvSpPr/>
          <p:nvPr/>
        </p:nvSpPr>
        <p:spPr>
          <a:xfrm>
            <a:off x="155448" y="2368804"/>
            <a:ext cx="64008" cy="885952"/>
          </a:xfrm>
          <a:prstGeom prst="rect">
            <a:avLst/>
          </a:prstGeom>
          <a:solidFill>
            <a:srgbClr val="00796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0" name="TextBox 19"/>
          <p:cNvSpPr txBox="1"/>
          <p:nvPr/>
        </p:nvSpPr>
        <p:spPr>
          <a:xfrm>
            <a:off x="274320" y="2325874"/>
            <a:ext cx="2865729" cy="3231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1" dirty="0" err="1">
                <a:solidFill>
                  <a:srgbClr val="00796B"/>
                </a:solidFill>
              </a:rPr>
              <a:t>X活用</a:t>
            </a:r>
            <a:endParaRPr sz="1500" b="1" dirty="0">
              <a:solidFill>
                <a:srgbClr val="00796B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274320" y="2586269"/>
            <a:ext cx="2993745" cy="6924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dirty="0">
                <a:solidFill>
                  <a:srgbClr val="323232"/>
                </a:solidFill>
              </a:rPr>
              <a:t>インフルエンサーとのコラボ投稿を月4回実施。ハッシュタグ施策でリーチを拡大する。</a:t>
            </a:r>
          </a:p>
        </p:txBody>
      </p:sp>
      <p:sp>
        <p:nvSpPr>
          <p:cNvPr id="22" name="Rectangle 21"/>
          <p:cNvSpPr/>
          <p:nvPr/>
        </p:nvSpPr>
        <p:spPr>
          <a:xfrm>
            <a:off x="146304" y="3257931"/>
            <a:ext cx="2984601" cy="9525"/>
          </a:xfrm>
          <a:prstGeom prst="rect">
            <a:avLst/>
          </a:prstGeom>
          <a:solidFill>
            <a:srgbClr val="EFF8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3" name="Rectangle 22"/>
          <p:cNvSpPr/>
          <p:nvPr/>
        </p:nvSpPr>
        <p:spPr>
          <a:xfrm>
            <a:off x="155448" y="3280156"/>
            <a:ext cx="64008" cy="885952"/>
          </a:xfrm>
          <a:prstGeom prst="rect">
            <a:avLst/>
          </a:prstGeom>
          <a:solidFill>
            <a:srgbClr val="00796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4" name="TextBox 23"/>
          <p:cNvSpPr txBox="1"/>
          <p:nvPr/>
        </p:nvSpPr>
        <p:spPr>
          <a:xfrm>
            <a:off x="274320" y="3237226"/>
            <a:ext cx="2865729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1">
                <a:solidFill>
                  <a:srgbClr val="00796B"/>
                </a:solidFill>
              </a:rPr>
              <a:t>YouTube 展開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274320" y="3497621"/>
            <a:ext cx="2993745" cy="4924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dirty="0">
                <a:solidFill>
                  <a:srgbClr val="323232"/>
                </a:solidFill>
              </a:rPr>
              <a:t>月2本の使い方解説動画を公開。SEO 最適化で検索流入も同時に強化する。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3653943" y="1444752"/>
            <a:ext cx="2993745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dirty="0">
                <a:solidFill>
                  <a:srgbClr val="00796B"/>
                </a:solidFill>
              </a:rPr>
              <a:t>SNS 別フォロワー数 現状→目標（万人）</a:t>
            </a:r>
          </a:p>
        </p:txBody>
      </p:sp>
      <p:graphicFrame>
        <p:nvGraphicFramePr>
          <p:cNvPr id="27" name="Chart 2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9039006"/>
              </p:ext>
            </p:extLst>
          </p:nvPr>
        </p:nvGraphicFramePr>
        <p:xfrm>
          <a:off x="3295497" y="1719072"/>
          <a:ext cx="3352191" cy="24140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8" name="Rectangle 27"/>
          <p:cNvSpPr/>
          <p:nvPr/>
        </p:nvSpPr>
        <p:spPr>
          <a:xfrm>
            <a:off x="91440" y="4261104"/>
            <a:ext cx="6583680" cy="2514600"/>
          </a:xfrm>
          <a:prstGeom prst="rect">
            <a:avLst/>
          </a:prstGeom>
          <a:solidFill>
            <a:srgbClr val="E0F2F1"/>
          </a:solidFill>
          <a:ln w="12700">
            <a:solidFill>
              <a:srgbClr val="00796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9" name="Rectangle 28"/>
          <p:cNvSpPr/>
          <p:nvPr/>
        </p:nvSpPr>
        <p:spPr>
          <a:xfrm>
            <a:off x="91440" y="4261104"/>
            <a:ext cx="347472" cy="320040"/>
          </a:xfrm>
          <a:prstGeom prst="rect">
            <a:avLst/>
          </a:prstGeom>
          <a:solidFill>
            <a:srgbClr val="FFD54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0" name="TextBox 29"/>
          <p:cNvSpPr txBox="1"/>
          <p:nvPr/>
        </p:nvSpPr>
        <p:spPr>
          <a:xfrm>
            <a:off x="91440" y="4261104"/>
            <a:ext cx="347472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600" b="1">
                <a:solidFill>
                  <a:srgbClr val="00796B"/>
                </a:solidFill>
              </a:rPr>
              <a:t>⑤</a:t>
            </a:r>
          </a:p>
        </p:txBody>
      </p:sp>
      <p:sp>
        <p:nvSpPr>
          <p:cNvPr id="31" name="Rectangle 30"/>
          <p:cNvSpPr/>
          <p:nvPr/>
        </p:nvSpPr>
        <p:spPr>
          <a:xfrm>
            <a:off x="438912" y="4261104"/>
            <a:ext cx="6236208" cy="320040"/>
          </a:xfrm>
          <a:prstGeom prst="rect">
            <a:avLst/>
          </a:prstGeom>
          <a:solidFill>
            <a:srgbClr val="00796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2" name="TextBox 31"/>
          <p:cNvSpPr txBox="1"/>
          <p:nvPr/>
        </p:nvSpPr>
        <p:spPr>
          <a:xfrm>
            <a:off x="502920" y="4261104"/>
            <a:ext cx="61722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1">
                <a:solidFill>
                  <a:srgbClr val="FFFFFF"/>
                </a:solidFill>
              </a:rPr>
              <a:t>実施スケジュール</a:t>
            </a:r>
          </a:p>
        </p:txBody>
      </p:sp>
      <p:sp>
        <p:nvSpPr>
          <p:cNvPr id="33" name="Rectangle 32"/>
          <p:cNvSpPr/>
          <p:nvPr/>
        </p:nvSpPr>
        <p:spPr>
          <a:xfrm>
            <a:off x="137160" y="4617720"/>
            <a:ext cx="1581912" cy="515721"/>
          </a:xfrm>
          <a:prstGeom prst="rect">
            <a:avLst/>
          </a:prstGeom>
          <a:solidFill>
            <a:srgbClr val="00796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4" name="TextBox 33"/>
          <p:cNvSpPr txBox="1"/>
          <p:nvPr/>
        </p:nvSpPr>
        <p:spPr>
          <a:xfrm>
            <a:off x="137160" y="4721084"/>
            <a:ext cx="1581912" cy="5157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1" dirty="0">
                <a:solidFill>
                  <a:srgbClr val="FFFFFF"/>
                </a:solidFill>
              </a:rPr>
              <a:t>Phase 1</a:t>
            </a:r>
          </a:p>
        </p:txBody>
      </p:sp>
      <p:sp>
        <p:nvSpPr>
          <p:cNvPr id="35" name="Rectangle 34"/>
          <p:cNvSpPr/>
          <p:nvPr/>
        </p:nvSpPr>
        <p:spPr>
          <a:xfrm>
            <a:off x="137160" y="5133441"/>
            <a:ext cx="1581912" cy="429768"/>
          </a:xfrm>
          <a:prstGeom prst="rect">
            <a:avLst/>
          </a:prstGeom>
          <a:solidFill>
            <a:srgbClr val="E4E8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6" name="TextBox 35"/>
          <p:cNvSpPr txBox="1"/>
          <p:nvPr/>
        </p:nvSpPr>
        <p:spPr>
          <a:xfrm>
            <a:off x="137160" y="5220903"/>
            <a:ext cx="1581912" cy="4297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1" dirty="0">
                <a:solidFill>
                  <a:srgbClr val="283264"/>
                </a:solidFill>
              </a:rPr>
              <a:t>2026年5〜6月</a:t>
            </a:r>
          </a:p>
        </p:txBody>
      </p:sp>
      <p:sp>
        <p:nvSpPr>
          <p:cNvPr id="37" name="Rectangle 36"/>
          <p:cNvSpPr/>
          <p:nvPr/>
        </p:nvSpPr>
        <p:spPr>
          <a:xfrm>
            <a:off x="137160" y="5563209"/>
            <a:ext cx="1581912" cy="1203351"/>
          </a:xfrm>
          <a:prstGeom prst="rect">
            <a:avLst/>
          </a:prstGeom>
          <a:solidFill>
            <a:srgbClr val="E0F2F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8" name="TextBox 37"/>
          <p:cNvSpPr txBox="1"/>
          <p:nvPr/>
        </p:nvSpPr>
        <p:spPr>
          <a:xfrm>
            <a:off x="192024" y="5572734"/>
            <a:ext cx="1490472" cy="118430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>
                <a:solidFill>
                  <a:srgbClr val="282828"/>
                </a:solidFill>
              </a:rPr>
              <a:t>・戦略策定
・体制整備
・ツール導入</a:t>
            </a:r>
          </a:p>
        </p:txBody>
      </p:sp>
      <p:sp>
        <p:nvSpPr>
          <p:cNvPr id="39" name="Rectangle 38"/>
          <p:cNvSpPr/>
          <p:nvPr/>
        </p:nvSpPr>
        <p:spPr>
          <a:xfrm>
            <a:off x="1773936" y="4617720"/>
            <a:ext cx="1581912" cy="515721"/>
          </a:xfrm>
          <a:prstGeom prst="rect">
            <a:avLst/>
          </a:prstGeom>
          <a:solidFill>
            <a:srgbClr val="17857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0" name="TextBox 39"/>
          <p:cNvSpPr txBox="1"/>
          <p:nvPr/>
        </p:nvSpPr>
        <p:spPr>
          <a:xfrm>
            <a:off x="1773936" y="4721084"/>
            <a:ext cx="1581912" cy="5157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1">
                <a:solidFill>
                  <a:srgbClr val="FFFFFF"/>
                </a:solidFill>
              </a:rPr>
              <a:t>Phase 2</a:t>
            </a:r>
          </a:p>
        </p:txBody>
      </p:sp>
      <p:sp>
        <p:nvSpPr>
          <p:cNvPr id="41" name="Rectangle 40"/>
          <p:cNvSpPr/>
          <p:nvPr/>
        </p:nvSpPr>
        <p:spPr>
          <a:xfrm>
            <a:off x="1773936" y="5133441"/>
            <a:ext cx="1581912" cy="429768"/>
          </a:xfrm>
          <a:prstGeom prst="rect">
            <a:avLst/>
          </a:prstGeom>
          <a:solidFill>
            <a:srgbClr val="E4E8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2" name="TextBox 41"/>
          <p:cNvSpPr txBox="1"/>
          <p:nvPr/>
        </p:nvSpPr>
        <p:spPr>
          <a:xfrm>
            <a:off x="1773936" y="5220903"/>
            <a:ext cx="1581912" cy="4297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1">
                <a:solidFill>
                  <a:srgbClr val="283264"/>
                </a:solidFill>
              </a:rPr>
              <a:t>2026年6〜7月</a:t>
            </a:r>
          </a:p>
        </p:txBody>
      </p:sp>
      <p:sp>
        <p:nvSpPr>
          <p:cNvPr id="43" name="Rectangle 42"/>
          <p:cNvSpPr/>
          <p:nvPr/>
        </p:nvSpPr>
        <p:spPr>
          <a:xfrm>
            <a:off x="1773936" y="5563209"/>
            <a:ext cx="1581912" cy="1203351"/>
          </a:xfrm>
          <a:prstGeom prst="rect">
            <a:avLst/>
          </a:prstGeom>
          <a:solidFill>
            <a:srgbClr val="E0F2F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4" name="TextBox 43"/>
          <p:cNvSpPr txBox="1"/>
          <p:nvPr/>
        </p:nvSpPr>
        <p:spPr>
          <a:xfrm>
            <a:off x="1773140" y="5572734"/>
            <a:ext cx="1536192" cy="4924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dirty="0">
                <a:solidFill>
                  <a:srgbClr val="282828"/>
                </a:solidFill>
              </a:rPr>
              <a:t>・全 SNS 開始
・コンテンツ量産</a:t>
            </a:r>
          </a:p>
        </p:txBody>
      </p:sp>
      <p:sp>
        <p:nvSpPr>
          <p:cNvPr id="45" name="Rectangle 44"/>
          <p:cNvSpPr/>
          <p:nvPr/>
        </p:nvSpPr>
        <p:spPr>
          <a:xfrm>
            <a:off x="3410712" y="4617720"/>
            <a:ext cx="1581912" cy="515721"/>
          </a:xfrm>
          <a:prstGeom prst="rect">
            <a:avLst/>
          </a:prstGeom>
          <a:solidFill>
            <a:srgbClr val="2F928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6" name="TextBox 45"/>
          <p:cNvSpPr txBox="1"/>
          <p:nvPr/>
        </p:nvSpPr>
        <p:spPr>
          <a:xfrm>
            <a:off x="3410712" y="4721084"/>
            <a:ext cx="1581912" cy="5157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1" dirty="0">
                <a:solidFill>
                  <a:srgbClr val="FFFFFF"/>
                </a:solidFill>
              </a:rPr>
              <a:t>Phase 3</a:t>
            </a:r>
          </a:p>
        </p:txBody>
      </p:sp>
      <p:sp>
        <p:nvSpPr>
          <p:cNvPr id="47" name="Rectangle 46"/>
          <p:cNvSpPr/>
          <p:nvPr/>
        </p:nvSpPr>
        <p:spPr>
          <a:xfrm>
            <a:off x="3410712" y="5133441"/>
            <a:ext cx="1581912" cy="429768"/>
          </a:xfrm>
          <a:prstGeom prst="rect">
            <a:avLst/>
          </a:prstGeom>
          <a:solidFill>
            <a:srgbClr val="E4E8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8" name="TextBox 47"/>
          <p:cNvSpPr txBox="1"/>
          <p:nvPr/>
        </p:nvSpPr>
        <p:spPr>
          <a:xfrm>
            <a:off x="3410712" y="5220903"/>
            <a:ext cx="1581912" cy="4297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1">
                <a:solidFill>
                  <a:srgbClr val="283264"/>
                </a:solidFill>
              </a:rPr>
              <a:t>2026年7〜8月</a:t>
            </a:r>
          </a:p>
        </p:txBody>
      </p:sp>
      <p:sp>
        <p:nvSpPr>
          <p:cNvPr id="49" name="Rectangle 48"/>
          <p:cNvSpPr/>
          <p:nvPr/>
        </p:nvSpPr>
        <p:spPr>
          <a:xfrm>
            <a:off x="3410712" y="5563209"/>
            <a:ext cx="1581912" cy="1203351"/>
          </a:xfrm>
          <a:prstGeom prst="rect">
            <a:avLst/>
          </a:prstGeom>
          <a:solidFill>
            <a:srgbClr val="E0F2F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0" name="TextBox 49"/>
          <p:cNvSpPr txBox="1"/>
          <p:nvPr/>
        </p:nvSpPr>
        <p:spPr>
          <a:xfrm>
            <a:off x="3374136" y="5572734"/>
            <a:ext cx="1673352" cy="6924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dirty="0">
                <a:solidFill>
                  <a:srgbClr val="282828"/>
                </a:solidFill>
              </a:rPr>
              <a:t>・インフルエンサー施策
・広告出稿</a:t>
            </a:r>
          </a:p>
        </p:txBody>
      </p:sp>
      <p:sp>
        <p:nvSpPr>
          <p:cNvPr id="51" name="Rectangle 50"/>
          <p:cNvSpPr/>
          <p:nvPr/>
        </p:nvSpPr>
        <p:spPr>
          <a:xfrm>
            <a:off x="5047488" y="4617720"/>
            <a:ext cx="1581912" cy="515721"/>
          </a:xfrm>
          <a:prstGeom prst="rect">
            <a:avLst/>
          </a:prstGeom>
          <a:solidFill>
            <a:srgbClr val="479E9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2" name="TextBox 51"/>
          <p:cNvSpPr txBox="1"/>
          <p:nvPr/>
        </p:nvSpPr>
        <p:spPr>
          <a:xfrm>
            <a:off x="5047488" y="4721084"/>
            <a:ext cx="1581912" cy="5157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1" dirty="0">
                <a:solidFill>
                  <a:srgbClr val="FFFFFF"/>
                </a:solidFill>
              </a:rPr>
              <a:t>Phase 4</a:t>
            </a:r>
          </a:p>
        </p:txBody>
      </p:sp>
      <p:sp>
        <p:nvSpPr>
          <p:cNvPr id="53" name="Rectangle 52"/>
          <p:cNvSpPr/>
          <p:nvPr/>
        </p:nvSpPr>
        <p:spPr>
          <a:xfrm>
            <a:off x="5047488" y="5133441"/>
            <a:ext cx="1581912" cy="429768"/>
          </a:xfrm>
          <a:prstGeom prst="rect">
            <a:avLst/>
          </a:prstGeom>
          <a:solidFill>
            <a:srgbClr val="E4E8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4" name="TextBox 53"/>
          <p:cNvSpPr txBox="1"/>
          <p:nvPr/>
        </p:nvSpPr>
        <p:spPr>
          <a:xfrm>
            <a:off x="5047488" y="5220903"/>
            <a:ext cx="1581912" cy="4297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1">
                <a:solidFill>
                  <a:srgbClr val="283264"/>
                </a:solidFill>
              </a:rPr>
              <a:t>2026年9〜10月</a:t>
            </a:r>
          </a:p>
        </p:txBody>
      </p:sp>
      <p:sp>
        <p:nvSpPr>
          <p:cNvPr id="55" name="Rectangle 54"/>
          <p:cNvSpPr/>
          <p:nvPr/>
        </p:nvSpPr>
        <p:spPr>
          <a:xfrm>
            <a:off x="5047488" y="5563209"/>
            <a:ext cx="1581912" cy="1203351"/>
          </a:xfrm>
          <a:prstGeom prst="rect">
            <a:avLst/>
          </a:prstGeom>
          <a:solidFill>
            <a:srgbClr val="E0F2F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6" name="TextBox 55"/>
          <p:cNvSpPr txBox="1"/>
          <p:nvPr/>
        </p:nvSpPr>
        <p:spPr>
          <a:xfrm>
            <a:off x="5102352" y="5572734"/>
            <a:ext cx="1490472" cy="118430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>
                <a:solidFill>
                  <a:srgbClr val="282828"/>
                </a:solidFill>
              </a:rPr>
              <a:t>・効果測定
・PDCA 改善
・3万人達成</a:t>
            </a:r>
          </a:p>
        </p:txBody>
      </p:sp>
      <p:sp>
        <p:nvSpPr>
          <p:cNvPr id="57" name="Rectangle 56"/>
          <p:cNvSpPr/>
          <p:nvPr/>
        </p:nvSpPr>
        <p:spPr>
          <a:xfrm>
            <a:off x="6748272" y="1078992"/>
            <a:ext cx="347472" cy="320040"/>
          </a:xfrm>
          <a:prstGeom prst="rect">
            <a:avLst/>
          </a:prstGeom>
          <a:solidFill>
            <a:srgbClr val="FFD54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8" name="TextBox 57"/>
          <p:cNvSpPr txBox="1"/>
          <p:nvPr/>
        </p:nvSpPr>
        <p:spPr>
          <a:xfrm>
            <a:off x="6748272" y="1078992"/>
            <a:ext cx="347472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600" b="1">
                <a:solidFill>
                  <a:srgbClr val="00796B"/>
                </a:solidFill>
              </a:rPr>
              <a:t>③</a:t>
            </a:r>
          </a:p>
        </p:txBody>
      </p:sp>
      <p:sp>
        <p:nvSpPr>
          <p:cNvPr id="59" name="Rectangle 58"/>
          <p:cNvSpPr/>
          <p:nvPr/>
        </p:nvSpPr>
        <p:spPr>
          <a:xfrm>
            <a:off x="7095744" y="1078992"/>
            <a:ext cx="5001768" cy="320040"/>
          </a:xfrm>
          <a:prstGeom prst="rect">
            <a:avLst/>
          </a:prstGeom>
          <a:solidFill>
            <a:srgbClr val="00796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0" name="TextBox 59"/>
          <p:cNvSpPr txBox="1"/>
          <p:nvPr/>
        </p:nvSpPr>
        <p:spPr>
          <a:xfrm>
            <a:off x="7159752" y="1078992"/>
            <a:ext cx="493776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1">
                <a:solidFill>
                  <a:srgbClr val="FFFFFF"/>
                </a:solidFill>
              </a:rPr>
              <a:t>背景・目的</a:t>
            </a:r>
          </a:p>
        </p:txBody>
      </p:sp>
      <p:sp>
        <p:nvSpPr>
          <p:cNvPr id="61" name="Rectangle 60"/>
          <p:cNvSpPr/>
          <p:nvPr/>
        </p:nvSpPr>
        <p:spPr>
          <a:xfrm>
            <a:off x="6748272" y="1399032"/>
            <a:ext cx="5349240" cy="1508760"/>
          </a:xfrm>
          <a:prstGeom prst="rect">
            <a:avLst/>
          </a:prstGeom>
          <a:solidFill>
            <a:srgbClr val="FCFCFC"/>
          </a:solidFill>
          <a:ln w="12700">
            <a:solidFill>
              <a:srgbClr val="00796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2" name="TextBox 61"/>
          <p:cNvSpPr txBox="1"/>
          <p:nvPr/>
        </p:nvSpPr>
        <p:spPr>
          <a:xfrm>
            <a:off x="6821424" y="1406190"/>
            <a:ext cx="5239512" cy="14927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dirty="0">
                <a:solidFill>
                  <a:srgbClr val="282828"/>
                </a:solidFill>
              </a:rPr>
              <a:t>【背景・課題】
・競合他社の SNS 活用が急速に拡大
・SNS 経由の問い合わせが前年比 −15%
・自社デジタル認知度が業界平均を下回る
【目的】
SNS 全チャネルを強化し、ブランド認知と
リード獲得数を6ヶ月以内に拡大する</a:t>
            </a:r>
          </a:p>
        </p:txBody>
      </p:sp>
      <p:sp>
        <p:nvSpPr>
          <p:cNvPr id="63" name="Rectangle 62"/>
          <p:cNvSpPr/>
          <p:nvPr/>
        </p:nvSpPr>
        <p:spPr>
          <a:xfrm>
            <a:off x="6748272" y="2980944"/>
            <a:ext cx="347472" cy="320040"/>
          </a:xfrm>
          <a:prstGeom prst="rect">
            <a:avLst/>
          </a:prstGeom>
          <a:solidFill>
            <a:srgbClr val="FFD54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4" name="TextBox 63"/>
          <p:cNvSpPr txBox="1"/>
          <p:nvPr/>
        </p:nvSpPr>
        <p:spPr>
          <a:xfrm>
            <a:off x="6748272" y="2980944"/>
            <a:ext cx="347472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600" b="1">
                <a:solidFill>
                  <a:srgbClr val="00796B"/>
                </a:solidFill>
              </a:rPr>
              <a:t>④</a:t>
            </a:r>
          </a:p>
        </p:txBody>
      </p:sp>
      <p:sp>
        <p:nvSpPr>
          <p:cNvPr id="65" name="Rectangle 64"/>
          <p:cNvSpPr/>
          <p:nvPr/>
        </p:nvSpPr>
        <p:spPr>
          <a:xfrm>
            <a:off x="7095744" y="2980944"/>
            <a:ext cx="5001768" cy="320040"/>
          </a:xfrm>
          <a:prstGeom prst="rect">
            <a:avLst/>
          </a:prstGeom>
          <a:solidFill>
            <a:srgbClr val="00796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6" name="TextBox 65"/>
          <p:cNvSpPr txBox="1"/>
          <p:nvPr/>
        </p:nvSpPr>
        <p:spPr>
          <a:xfrm>
            <a:off x="7159752" y="2980944"/>
            <a:ext cx="493776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1">
                <a:solidFill>
                  <a:srgbClr val="FFFFFF"/>
                </a:solidFill>
              </a:rPr>
              <a:t>期待効果</a:t>
            </a:r>
          </a:p>
        </p:txBody>
      </p:sp>
      <p:sp>
        <p:nvSpPr>
          <p:cNvPr id="67" name="Rectangle 66"/>
          <p:cNvSpPr/>
          <p:nvPr/>
        </p:nvSpPr>
        <p:spPr>
          <a:xfrm>
            <a:off x="6748272" y="3300984"/>
            <a:ext cx="5349240" cy="1463040"/>
          </a:xfrm>
          <a:prstGeom prst="rect">
            <a:avLst/>
          </a:prstGeom>
          <a:solidFill>
            <a:srgbClr val="FCFCFC"/>
          </a:solidFill>
          <a:ln w="12700">
            <a:solidFill>
              <a:srgbClr val="00796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8" name="Rectangle 67"/>
          <p:cNvSpPr/>
          <p:nvPr/>
        </p:nvSpPr>
        <p:spPr>
          <a:xfrm>
            <a:off x="6748272" y="3355848"/>
            <a:ext cx="1734312" cy="1389888"/>
          </a:xfrm>
          <a:prstGeom prst="rect">
            <a:avLst/>
          </a:prstGeom>
          <a:solidFill>
            <a:srgbClr val="E0F2F1"/>
          </a:solidFill>
          <a:ln w="12700">
            <a:solidFill>
              <a:srgbClr val="00796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9" name="TextBox 68"/>
          <p:cNvSpPr txBox="1"/>
          <p:nvPr/>
        </p:nvSpPr>
        <p:spPr>
          <a:xfrm>
            <a:off x="6748272" y="3427410"/>
            <a:ext cx="1734312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800" b="1" dirty="0">
                <a:solidFill>
                  <a:srgbClr val="00796B"/>
                </a:solidFill>
              </a:rPr>
              <a:t>フォロワー
3万人</a:t>
            </a:r>
          </a:p>
        </p:txBody>
      </p:sp>
      <p:sp>
        <p:nvSpPr>
          <p:cNvPr id="70" name="Rectangle 69"/>
          <p:cNvSpPr/>
          <p:nvPr/>
        </p:nvSpPr>
        <p:spPr>
          <a:xfrm>
            <a:off x="6748272" y="4134185"/>
            <a:ext cx="1734312" cy="611551"/>
          </a:xfrm>
          <a:prstGeom prst="rect">
            <a:avLst/>
          </a:prstGeom>
          <a:solidFill>
            <a:srgbClr val="00796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1" name="TextBox 70"/>
          <p:cNvSpPr txBox="1"/>
          <p:nvPr/>
        </p:nvSpPr>
        <p:spPr>
          <a:xfrm>
            <a:off x="6748272" y="4197793"/>
            <a:ext cx="1734312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400" b="1" dirty="0">
                <a:solidFill>
                  <a:srgbClr val="FFFFFF"/>
                </a:solidFill>
              </a:rPr>
              <a:t>+150%</a:t>
            </a:r>
          </a:p>
        </p:txBody>
      </p:sp>
      <p:sp>
        <p:nvSpPr>
          <p:cNvPr id="72" name="Rectangle 71"/>
          <p:cNvSpPr/>
          <p:nvPr/>
        </p:nvSpPr>
        <p:spPr>
          <a:xfrm>
            <a:off x="8555736" y="3355848"/>
            <a:ext cx="1734312" cy="1389888"/>
          </a:xfrm>
          <a:prstGeom prst="rect">
            <a:avLst/>
          </a:prstGeom>
          <a:solidFill>
            <a:srgbClr val="E0F2F1"/>
          </a:solidFill>
          <a:ln w="12700">
            <a:solidFill>
              <a:srgbClr val="00796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3" name="TextBox 72"/>
          <p:cNvSpPr txBox="1"/>
          <p:nvPr/>
        </p:nvSpPr>
        <p:spPr>
          <a:xfrm>
            <a:off x="8555736" y="3427410"/>
            <a:ext cx="1734312" cy="77833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800" b="1">
                <a:solidFill>
                  <a:srgbClr val="00796B"/>
                </a:solidFill>
              </a:rPr>
              <a:t>SNS
問い合わせ</a:t>
            </a:r>
          </a:p>
        </p:txBody>
      </p:sp>
      <p:sp>
        <p:nvSpPr>
          <p:cNvPr id="74" name="Rectangle 73"/>
          <p:cNvSpPr/>
          <p:nvPr/>
        </p:nvSpPr>
        <p:spPr>
          <a:xfrm>
            <a:off x="8555736" y="4134185"/>
            <a:ext cx="1734312" cy="611551"/>
          </a:xfrm>
          <a:prstGeom prst="rect">
            <a:avLst/>
          </a:prstGeom>
          <a:solidFill>
            <a:srgbClr val="00796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5" name="TextBox 74"/>
          <p:cNvSpPr txBox="1"/>
          <p:nvPr/>
        </p:nvSpPr>
        <p:spPr>
          <a:xfrm>
            <a:off x="8555736" y="4197793"/>
            <a:ext cx="1734312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400" b="1">
                <a:solidFill>
                  <a:srgbClr val="FFFFFF"/>
                </a:solidFill>
              </a:rPr>
              <a:t>+40%</a:t>
            </a:r>
          </a:p>
        </p:txBody>
      </p:sp>
      <p:sp>
        <p:nvSpPr>
          <p:cNvPr id="76" name="Rectangle 75"/>
          <p:cNvSpPr/>
          <p:nvPr/>
        </p:nvSpPr>
        <p:spPr>
          <a:xfrm>
            <a:off x="10363200" y="3355848"/>
            <a:ext cx="1734312" cy="1389888"/>
          </a:xfrm>
          <a:prstGeom prst="rect">
            <a:avLst/>
          </a:prstGeom>
          <a:solidFill>
            <a:srgbClr val="E0F2F1"/>
          </a:solidFill>
          <a:ln w="12700">
            <a:solidFill>
              <a:srgbClr val="00796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7" name="TextBox 76"/>
          <p:cNvSpPr txBox="1"/>
          <p:nvPr/>
        </p:nvSpPr>
        <p:spPr>
          <a:xfrm>
            <a:off x="10363200" y="3355848"/>
            <a:ext cx="1734312" cy="77833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200" b="1">
                <a:solidFill>
                  <a:srgbClr val="00796B"/>
                </a:solidFill>
              </a:rPr>
              <a:t>採用
応募数</a:t>
            </a:r>
          </a:p>
        </p:txBody>
      </p:sp>
      <p:sp>
        <p:nvSpPr>
          <p:cNvPr id="78" name="Rectangle 77"/>
          <p:cNvSpPr/>
          <p:nvPr/>
        </p:nvSpPr>
        <p:spPr>
          <a:xfrm>
            <a:off x="10363200" y="4134185"/>
            <a:ext cx="1734312" cy="611551"/>
          </a:xfrm>
          <a:prstGeom prst="rect">
            <a:avLst/>
          </a:prstGeom>
          <a:solidFill>
            <a:srgbClr val="00796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9" name="TextBox 78"/>
          <p:cNvSpPr txBox="1"/>
          <p:nvPr/>
        </p:nvSpPr>
        <p:spPr>
          <a:xfrm>
            <a:off x="10363200" y="4197793"/>
            <a:ext cx="1734312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400" b="1">
                <a:solidFill>
                  <a:srgbClr val="FFFFFF"/>
                </a:solidFill>
              </a:rPr>
              <a:t>+30%</a:t>
            </a:r>
          </a:p>
        </p:txBody>
      </p:sp>
      <p:sp>
        <p:nvSpPr>
          <p:cNvPr id="80" name="Rectangle 79"/>
          <p:cNvSpPr/>
          <p:nvPr/>
        </p:nvSpPr>
        <p:spPr>
          <a:xfrm>
            <a:off x="6748272" y="4837176"/>
            <a:ext cx="347472" cy="320040"/>
          </a:xfrm>
          <a:prstGeom prst="rect">
            <a:avLst/>
          </a:prstGeom>
          <a:solidFill>
            <a:srgbClr val="FFD54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1" name="TextBox 80"/>
          <p:cNvSpPr txBox="1"/>
          <p:nvPr/>
        </p:nvSpPr>
        <p:spPr>
          <a:xfrm>
            <a:off x="6748272" y="4837176"/>
            <a:ext cx="347472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600" b="1">
                <a:solidFill>
                  <a:srgbClr val="00796B"/>
                </a:solidFill>
              </a:rPr>
              <a:t>⑥</a:t>
            </a:r>
          </a:p>
        </p:txBody>
      </p:sp>
      <p:sp>
        <p:nvSpPr>
          <p:cNvPr id="82" name="Rectangle 81"/>
          <p:cNvSpPr/>
          <p:nvPr/>
        </p:nvSpPr>
        <p:spPr>
          <a:xfrm>
            <a:off x="7095744" y="4837176"/>
            <a:ext cx="5001768" cy="320040"/>
          </a:xfrm>
          <a:prstGeom prst="rect">
            <a:avLst/>
          </a:prstGeom>
          <a:solidFill>
            <a:srgbClr val="00796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3" name="TextBox 82"/>
          <p:cNvSpPr txBox="1"/>
          <p:nvPr/>
        </p:nvSpPr>
        <p:spPr>
          <a:xfrm>
            <a:off x="7159752" y="4837176"/>
            <a:ext cx="493776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1">
                <a:solidFill>
                  <a:srgbClr val="FFFFFF"/>
                </a:solidFill>
              </a:rPr>
              <a:t>費用内訳（概算）</a:t>
            </a:r>
          </a:p>
        </p:txBody>
      </p:sp>
      <p:sp>
        <p:nvSpPr>
          <p:cNvPr id="84" name="Rectangle 83"/>
          <p:cNvSpPr/>
          <p:nvPr/>
        </p:nvSpPr>
        <p:spPr>
          <a:xfrm>
            <a:off x="6748272" y="5157216"/>
            <a:ext cx="5349240" cy="1618488"/>
          </a:xfrm>
          <a:prstGeom prst="rect">
            <a:avLst/>
          </a:prstGeom>
          <a:solidFill>
            <a:srgbClr val="FCFCFC"/>
          </a:solidFill>
          <a:ln w="12700">
            <a:solidFill>
              <a:srgbClr val="00796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5" name="Rectangle 84"/>
          <p:cNvSpPr/>
          <p:nvPr/>
        </p:nvSpPr>
        <p:spPr>
          <a:xfrm>
            <a:off x="6784848" y="5184648"/>
            <a:ext cx="3431819" cy="306857"/>
          </a:xfrm>
          <a:prstGeom prst="rect">
            <a:avLst/>
          </a:prstGeom>
          <a:solidFill>
            <a:srgbClr val="E0F2F1"/>
          </a:solidFill>
          <a:ln w="12700">
            <a:solidFill>
              <a:srgbClr val="00796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6" name="TextBox 85"/>
          <p:cNvSpPr txBox="1"/>
          <p:nvPr/>
        </p:nvSpPr>
        <p:spPr>
          <a:xfrm>
            <a:off x="6858000" y="5184648"/>
            <a:ext cx="3331616" cy="3163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>
                <a:solidFill>
                  <a:srgbClr val="282828"/>
                </a:solidFill>
              </a:rPr>
              <a:t>コンテンツ制作費</a:t>
            </a:r>
          </a:p>
        </p:txBody>
      </p:sp>
      <p:sp>
        <p:nvSpPr>
          <p:cNvPr id="87" name="Rectangle 86"/>
          <p:cNvSpPr/>
          <p:nvPr/>
        </p:nvSpPr>
        <p:spPr>
          <a:xfrm>
            <a:off x="10226192" y="5184648"/>
            <a:ext cx="1853032" cy="306857"/>
          </a:xfrm>
          <a:prstGeom prst="rect">
            <a:avLst/>
          </a:prstGeom>
          <a:solidFill>
            <a:srgbClr val="E0F2F1"/>
          </a:solidFill>
          <a:ln w="12700">
            <a:solidFill>
              <a:srgbClr val="00796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8" name="TextBox 87"/>
          <p:cNvSpPr txBox="1"/>
          <p:nvPr/>
        </p:nvSpPr>
        <p:spPr>
          <a:xfrm>
            <a:off x="10226192" y="5184648"/>
            <a:ext cx="1853032" cy="3163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300" b="0">
                <a:solidFill>
                  <a:srgbClr val="282828"/>
                </a:solidFill>
              </a:rPr>
              <a:t>120万円</a:t>
            </a:r>
          </a:p>
        </p:txBody>
      </p:sp>
      <p:sp>
        <p:nvSpPr>
          <p:cNvPr id="89" name="Rectangle 88"/>
          <p:cNvSpPr/>
          <p:nvPr/>
        </p:nvSpPr>
        <p:spPr>
          <a:xfrm>
            <a:off x="6784848" y="5501030"/>
            <a:ext cx="3431819" cy="306857"/>
          </a:xfrm>
          <a:prstGeom prst="rect">
            <a:avLst/>
          </a:prstGeom>
          <a:solidFill>
            <a:srgbClr val="F5F8FC"/>
          </a:solidFill>
          <a:ln w="12700">
            <a:solidFill>
              <a:srgbClr val="00796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0" name="TextBox 89"/>
          <p:cNvSpPr txBox="1"/>
          <p:nvPr/>
        </p:nvSpPr>
        <p:spPr>
          <a:xfrm>
            <a:off x="6858000" y="5501030"/>
            <a:ext cx="3331616" cy="3163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>
                <a:solidFill>
                  <a:srgbClr val="282828"/>
                </a:solidFill>
              </a:rPr>
              <a:t>SNS 運用費（外注）</a:t>
            </a:r>
          </a:p>
        </p:txBody>
      </p:sp>
      <p:sp>
        <p:nvSpPr>
          <p:cNvPr id="91" name="Rectangle 90"/>
          <p:cNvSpPr/>
          <p:nvPr/>
        </p:nvSpPr>
        <p:spPr>
          <a:xfrm>
            <a:off x="10226192" y="5501030"/>
            <a:ext cx="1853032" cy="306857"/>
          </a:xfrm>
          <a:prstGeom prst="rect">
            <a:avLst/>
          </a:prstGeom>
          <a:solidFill>
            <a:srgbClr val="F5F8FC"/>
          </a:solidFill>
          <a:ln w="12700">
            <a:solidFill>
              <a:srgbClr val="00796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2" name="TextBox 91"/>
          <p:cNvSpPr txBox="1"/>
          <p:nvPr/>
        </p:nvSpPr>
        <p:spPr>
          <a:xfrm>
            <a:off x="10226192" y="5501030"/>
            <a:ext cx="1853032" cy="3163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300" b="0">
                <a:solidFill>
                  <a:srgbClr val="282828"/>
                </a:solidFill>
              </a:rPr>
              <a:t>60万円</a:t>
            </a:r>
          </a:p>
        </p:txBody>
      </p:sp>
      <p:sp>
        <p:nvSpPr>
          <p:cNvPr id="93" name="Rectangle 92"/>
          <p:cNvSpPr/>
          <p:nvPr/>
        </p:nvSpPr>
        <p:spPr>
          <a:xfrm>
            <a:off x="6784848" y="5817412"/>
            <a:ext cx="3431819" cy="306857"/>
          </a:xfrm>
          <a:prstGeom prst="rect">
            <a:avLst/>
          </a:prstGeom>
          <a:solidFill>
            <a:srgbClr val="E0F2F1"/>
          </a:solidFill>
          <a:ln w="12700">
            <a:solidFill>
              <a:srgbClr val="00796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4" name="TextBox 93"/>
          <p:cNvSpPr txBox="1"/>
          <p:nvPr/>
        </p:nvSpPr>
        <p:spPr>
          <a:xfrm>
            <a:off x="6858000" y="5817412"/>
            <a:ext cx="3331616" cy="3163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>
                <a:solidFill>
                  <a:srgbClr val="282828"/>
                </a:solidFill>
              </a:rPr>
              <a:t>広告出稿費</a:t>
            </a:r>
          </a:p>
        </p:txBody>
      </p:sp>
      <p:sp>
        <p:nvSpPr>
          <p:cNvPr id="95" name="Rectangle 94"/>
          <p:cNvSpPr/>
          <p:nvPr/>
        </p:nvSpPr>
        <p:spPr>
          <a:xfrm>
            <a:off x="10226192" y="5817412"/>
            <a:ext cx="1853032" cy="306857"/>
          </a:xfrm>
          <a:prstGeom prst="rect">
            <a:avLst/>
          </a:prstGeom>
          <a:solidFill>
            <a:srgbClr val="E0F2F1"/>
          </a:solidFill>
          <a:ln w="12700">
            <a:solidFill>
              <a:srgbClr val="00796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6" name="TextBox 95"/>
          <p:cNvSpPr txBox="1"/>
          <p:nvPr/>
        </p:nvSpPr>
        <p:spPr>
          <a:xfrm>
            <a:off x="10226192" y="5817412"/>
            <a:ext cx="1853032" cy="3163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300" b="0">
                <a:solidFill>
                  <a:srgbClr val="282828"/>
                </a:solidFill>
              </a:rPr>
              <a:t>80万円</a:t>
            </a:r>
          </a:p>
        </p:txBody>
      </p:sp>
      <p:sp>
        <p:nvSpPr>
          <p:cNvPr id="97" name="Rectangle 96"/>
          <p:cNvSpPr/>
          <p:nvPr/>
        </p:nvSpPr>
        <p:spPr>
          <a:xfrm>
            <a:off x="6784848" y="6133794"/>
            <a:ext cx="3431819" cy="306857"/>
          </a:xfrm>
          <a:prstGeom prst="rect">
            <a:avLst/>
          </a:prstGeom>
          <a:solidFill>
            <a:srgbClr val="F5F8FC"/>
          </a:solidFill>
          <a:ln w="12700">
            <a:solidFill>
              <a:srgbClr val="00796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8" name="TextBox 97"/>
          <p:cNvSpPr txBox="1"/>
          <p:nvPr/>
        </p:nvSpPr>
        <p:spPr>
          <a:xfrm>
            <a:off x="6858000" y="6133794"/>
            <a:ext cx="3331616" cy="3163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>
                <a:solidFill>
                  <a:srgbClr val="282828"/>
                </a:solidFill>
              </a:rPr>
              <a:t>インフルエンサー費</a:t>
            </a:r>
          </a:p>
        </p:txBody>
      </p:sp>
      <p:sp>
        <p:nvSpPr>
          <p:cNvPr id="99" name="Rectangle 98"/>
          <p:cNvSpPr/>
          <p:nvPr/>
        </p:nvSpPr>
        <p:spPr>
          <a:xfrm>
            <a:off x="10226192" y="6133794"/>
            <a:ext cx="1853032" cy="306857"/>
          </a:xfrm>
          <a:prstGeom prst="rect">
            <a:avLst/>
          </a:prstGeom>
          <a:solidFill>
            <a:srgbClr val="F5F8FC"/>
          </a:solidFill>
          <a:ln w="12700">
            <a:solidFill>
              <a:srgbClr val="00796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0" name="TextBox 99"/>
          <p:cNvSpPr txBox="1"/>
          <p:nvPr/>
        </p:nvSpPr>
        <p:spPr>
          <a:xfrm>
            <a:off x="10226192" y="6133794"/>
            <a:ext cx="1853032" cy="3163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300" b="0">
                <a:solidFill>
                  <a:srgbClr val="282828"/>
                </a:solidFill>
              </a:rPr>
              <a:t>40万円</a:t>
            </a:r>
          </a:p>
        </p:txBody>
      </p:sp>
      <p:sp>
        <p:nvSpPr>
          <p:cNvPr id="101" name="Rectangle 100"/>
          <p:cNvSpPr/>
          <p:nvPr/>
        </p:nvSpPr>
        <p:spPr>
          <a:xfrm>
            <a:off x="6784848" y="6450176"/>
            <a:ext cx="3431819" cy="306857"/>
          </a:xfrm>
          <a:prstGeom prst="rect">
            <a:avLst/>
          </a:prstGeom>
          <a:solidFill>
            <a:srgbClr val="00796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2" name="TextBox 101"/>
          <p:cNvSpPr txBox="1"/>
          <p:nvPr/>
        </p:nvSpPr>
        <p:spPr>
          <a:xfrm>
            <a:off x="6858000" y="6450176"/>
            <a:ext cx="3331616" cy="3163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>
                <a:solidFill>
                  <a:srgbClr val="FFFFFF"/>
                </a:solidFill>
              </a:rPr>
              <a:t>合　計</a:t>
            </a:r>
          </a:p>
        </p:txBody>
      </p:sp>
      <p:sp>
        <p:nvSpPr>
          <p:cNvPr id="103" name="Rectangle 102"/>
          <p:cNvSpPr/>
          <p:nvPr/>
        </p:nvSpPr>
        <p:spPr>
          <a:xfrm>
            <a:off x="10226192" y="6450176"/>
            <a:ext cx="1853032" cy="306857"/>
          </a:xfrm>
          <a:prstGeom prst="rect">
            <a:avLst/>
          </a:prstGeom>
          <a:solidFill>
            <a:srgbClr val="00796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4" name="TextBox 103"/>
          <p:cNvSpPr txBox="1"/>
          <p:nvPr/>
        </p:nvSpPr>
        <p:spPr>
          <a:xfrm>
            <a:off x="10226192" y="6450176"/>
            <a:ext cx="1853032" cy="3163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300" b="1">
                <a:solidFill>
                  <a:srgbClr val="FFFFFF"/>
                </a:solidFill>
              </a:rPr>
              <a:t>300万円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202</Words>
  <Application>Microsoft Office PowerPoint</Application>
  <PresentationFormat>ユーザー設定</PresentationFormat>
  <Paragraphs>52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游ゴシック</vt:lpstr>
      <vt:lpstr>Arial</vt:lpstr>
      <vt:lpstr>Calibri</vt:lpstr>
      <vt:lpstr>Office Theme</vt:lpstr>
      <vt:lpstr>PowerPoint プレゼンテーション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隆弘 野邊</cp:lastModifiedBy>
  <cp:revision>3</cp:revision>
  <dcterms:created xsi:type="dcterms:W3CDTF">2013-01-27T09:14:16Z</dcterms:created>
  <dcterms:modified xsi:type="dcterms:W3CDTF">2026-05-17T10:05:34Z</dcterms:modified>
  <cp:category/>
</cp:coreProperties>
</file>