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149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c:style val="2"/>
  <c:chart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前年(百万)</c:v>
                </c:pt>
              </c:strCache>
            </c:strRef>
          </c:tx>
          <c:invertIfNegative val="1"/>
          <c:cat>
            <c:strRef>
              <c:f>Sheet1!$A$2:$A$5</c:f>
              <c:strCache>
                <c:ptCount val="4"/>
                <c:pt idx="0">
                  <c:v>11月上旬</c:v>
                </c:pt>
                <c:pt idx="1">
                  <c:v>11月下旬</c:v>
                </c:pt>
                <c:pt idx="2">
                  <c:v>12月上旬</c:v>
                </c:pt>
                <c:pt idx="3">
                  <c:v>12月下旬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62</c:v>
                </c:pt>
                <c:pt idx="1">
                  <c:v>78</c:v>
                </c:pt>
                <c:pt idx="2">
                  <c:v>95</c:v>
                </c:pt>
                <c:pt idx="3">
                  <c:v>130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F6-4A11-A1FE-82BAADE1713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今年目標(百万)</c:v>
                </c:pt>
              </c:strCache>
            </c:strRef>
          </c:tx>
          <c:invertIfNegative val="1"/>
          <c:cat>
            <c:strRef>
              <c:f>Sheet1!$A$2:$A$5</c:f>
              <c:strCache>
                <c:ptCount val="4"/>
                <c:pt idx="0">
                  <c:v>11月上旬</c:v>
                </c:pt>
                <c:pt idx="1">
                  <c:v>11月下旬</c:v>
                </c:pt>
                <c:pt idx="2">
                  <c:v>12月上旬</c:v>
                </c:pt>
                <c:pt idx="3">
                  <c:v>12月下旬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80</c:v>
                </c:pt>
                <c:pt idx="1">
                  <c:v>98</c:v>
                </c:pt>
                <c:pt idx="2">
                  <c:v>120</c:v>
                </c:pt>
                <c:pt idx="3">
                  <c:v>168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F6-4A11-A1FE-82BAADE171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1596413248920809"/>
          <c:y val="5.9350147550517388E-2"/>
          <c:w val="0.24467806957977867"/>
          <c:h val="0.19531133249190225"/>
        </c:manualLayout>
      </c:layout>
      <c:overlay val="1"/>
    </c:legend>
    <c:plotVisOnly val="1"/>
    <c:dispBlanksAs val="gap"/>
    <c:showDLblsOverMax val="1"/>
  </c:chart>
  <c:spPr>
    <a:solidFill>
      <a:schemeClr val="bg1"/>
    </a:solidFill>
  </c:spPr>
  <c:txPr>
    <a:bodyPr/>
    <a:lstStyle/>
    <a:p>
      <a:pPr>
        <a:defRPr sz="1000" baseline="0"/>
      </a:pPr>
      <a:endParaRPr lang="ja-JP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2F4CC1-2B86-4511-9969-6EF23E5A50BF}" type="datetimeFigureOut">
              <a:rPr kumimoji="1" lang="ja-JP" altLang="en-US" smtClean="0"/>
              <a:t>2026/5/17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7D1D8E-B168-4DCE-A5F2-D8FB99851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457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7D1D8E-B168-4DCE-A5F2-D8FB9985137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404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978408"/>
            <a:ext cx="12188952" cy="25400"/>
          </a:xfrm>
          <a:prstGeom prst="rect">
            <a:avLst/>
          </a:prstGeom>
          <a:solidFill>
            <a:srgbClr val="2733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1168" y="36576"/>
            <a:ext cx="862279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  <a:latin typeface="+mn-ea"/>
              </a:rPr>
              <a:t>年末商戦・売上最大化プロジェクト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1168" y="585216"/>
            <a:ext cx="8622792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  <a:latin typeface="+mn-ea"/>
              </a:rPr>
              <a:t>販促企画書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897112" y="91440"/>
            <a:ext cx="310896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D2EBE6"/>
                </a:solidFill>
                <a:latin typeface="+mn-ea"/>
              </a:rPr>
              <a:t>作成日：2026年5月20日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97112" y="502920"/>
            <a:ext cx="310896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D2EBE6"/>
                </a:solidFill>
                <a:latin typeface="+mn-ea"/>
              </a:rPr>
              <a:t>作成部署：販売促進部</a:t>
            </a:r>
          </a:p>
        </p:txBody>
      </p:sp>
      <p:sp>
        <p:nvSpPr>
          <p:cNvPr id="8" name="Rectangle 7"/>
          <p:cNvSpPr/>
          <p:nvPr/>
        </p:nvSpPr>
        <p:spPr>
          <a:xfrm>
            <a:off x="100584" y="1051560"/>
            <a:ext cx="128016" cy="1115568"/>
          </a:xfrm>
          <a:prstGeom prst="rect">
            <a:avLst/>
          </a:prstGeom>
          <a:solidFill>
            <a:srgbClr val="00BC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8600" y="1051560"/>
            <a:ext cx="2286000" cy="1115568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0896" y="1106424"/>
            <a:ext cx="21762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dirty="0">
                <a:solidFill>
                  <a:srgbClr val="FFFFFF"/>
                </a:solidFill>
                <a:latin typeface="+mn-ea"/>
              </a:rPr>
              <a:t>実施目的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14600" y="1051560"/>
            <a:ext cx="9573768" cy="1115568"/>
          </a:xfrm>
          <a:prstGeom prst="rect">
            <a:avLst/>
          </a:prstGeom>
          <a:solidFill>
            <a:srgbClr val="ECEFF1"/>
          </a:solidFill>
          <a:ln w="9525">
            <a:solidFill>
              <a:srgbClr val="B4BE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96896" y="1383527"/>
            <a:ext cx="9445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282828"/>
                </a:solidFill>
                <a:latin typeface="+mn-ea"/>
              </a:rPr>
              <a:t>EC競合による価格競争が激化し年末在庫が前年比+15%積み上がっている状況を打破する。ポイント還元・バンドル販売・店頭強化の</a:t>
            </a:r>
            <a:endParaRPr lang="en-US" sz="1200" b="0" dirty="0">
              <a:solidFill>
                <a:srgbClr val="282828"/>
              </a:solidFill>
              <a:latin typeface="+mn-ea"/>
            </a:endParaRPr>
          </a:p>
          <a:p>
            <a:pPr algn="l"/>
            <a:r>
              <a:rPr sz="1200" b="0" dirty="0">
                <a:solidFill>
                  <a:srgbClr val="282828"/>
                </a:solidFill>
                <a:latin typeface="+mn-ea"/>
              </a:rPr>
              <a:t>3本柱で前年比+30%達成・在庫消化率95%を目指す。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0584" y="2212848"/>
            <a:ext cx="128016" cy="1115568"/>
          </a:xfrm>
          <a:prstGeom prst="rect">
            <a:avLst/>
          </a:prstGeom>
          <a:solidFill>
            <a:srgbClr val="00BC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8600" y="2212848"/>
            <a:ext cx="2286000" cy="1115568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10896" y="2267712"/>
            <a:ext cx="21762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dirty="0">
                <a:solidFill>
                  <a:srgbClr val="FFFFFF"/>
                </a:solidFill>
                <a:latin typeface="+mn-ea"/>
              </a:rPr>
              <a:t>対象商品</a:t>
            </a:r>
            <a:endParaRPr lang="en-US" b="1" dirty="0">
              <a:solidFill>
                <a:srgbClr val="FFFFFF"/>
              </a:solidFill>
              <a:latin typeface="+mn-ea"/>
            </a:endParaRPr>
          </a:p>
          <a:p>
            <a:pPr algn="l"/>
            <a:r>
              <a:rPr b="1" dirty="0">
                <a:solidFill>
                  <a:srgbClr val="FFFFFF"/>
                </a:solidFill>
                <a:latin typeface="+mn-ea"/>
              </a:rPr>
              <a:t>サービス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514600" y="2212848"/>
            <a:ext cx="9573768" cy="1115568"/>
          </a:xfrm>
          <a:prstGeom prst="rect">
            <a:avLst/>
          </a:prstGeom>
          <a:solidFill>
            <a:srgbClr val="ECEFF1"/>
          </a:solidFill>
          <a:ln w="9525">
            <a:solidFill>
              <a:srgbClr val="B4BE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96896" y="2544815"/>
            <a:ext cx="9445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282828"/>
                </a:solidFill>
                <a:latin typeface="+mn-ea"/>
              </a:rPr>
              <a:t>主力商品A（家電）・主力商品B（季節雑貨）・関連消耗品（日用品）の3カテゴリ全品。全国200店舗＋自社ECサイト＋Amazon・楽天マーケットプレイスで同時展開する。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00584" y="3374136"/>
            <a:ext cx="128016" cy="1115568"/>
          </a:xfrm>
          <a:prstGeom prst="rect">
            <a:avLst/>
          </a:prstGeom>
          <a:solidFill>
            <a:srgbClr val="00BC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8600" y="3374136"/>
            <a:ext cx="2286000" cy="1115568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0896" y="3429000"/>
            <a:ext cx="21762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>
                <a:solidFill>
                  <a:srgbClr val="FFFFFF"/>
                </a:solidFill>
                <a:latin typeface="+mn-ea"/>
              </a:rPr>
              <a:t>施策内容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514600" y="3374136"/>
            <a:ext cx="9573768" cy="1115568"/>
          </a:xfrm>
          <a:prstGeom prst="rect">
            <a:avLst/>
          </a:prstGeom>
          <a:solidFill>
            <a:srgbClr val="ECEFF1"/>
          </a:solidFill>
          <a:ln w="9525">
            <a:solidFill>
              <a:srgbClr val="B4BE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96896" y="3562979"/>
            <a:ext cx="94457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282828"/>
                </a:solidFill>
                <a:latin typeface="+mn-ea"/>
              </a:rPr>
              <a:t>①ポイント10倍キャンペーン（11/1〜12/25）：全商品を通常の10倍還元率に設定し継続購買を促進
②限定バンドルセット販売：主力商品+関連商材のセット価格を単品比−15%に設定、客単価と在庫消化を両立
③店頭POP・デジタルサイネージ：全国200店舗に統一デザインのPOPを展開、QRコードでECと連動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0584" y="4535424"/>
            <a:ext cx="128016" cy="1115568"/>
          </a:xfrm>
          <a:prstGeom prst="rect">
            <a:avLst/>
          </a:prstGeom>
          <a:solidFill>
            <a:srgbClr val="00BC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8600" y="4535424"/>
            <a:ext cx="2286000" cy="1115568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10896" y="4590288"/>
            <a:ext cx="21762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>
                <a:solidFill>
                  <a:srgbClr val="FFFFFF"/>
                </a:solidFill>
                <a:latin typeface="+mn-ea"/>
              </a:rPr>
              <a:t>販売目標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514600" y="4535424"/>
            <a:ext cx="9573768" cy="1115568"/>
          </a:xfrm>
          <a:prstGeom prst="rect">
            <a:avLst/>
          </a:prstGeom>
          <a:solidFill>
            <a:srgbClr val="ECEFF1"/>
          </a:solidFill>
          <a:ln w="9525">
            <a:solidFill>
              <a:srgbClr val="B4BE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96895" y="4787877"/>
            <a:ext cx="4773963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dirty="0">
                <a:solidFill>
                  <a:srgbClr val="282828"/>
                </a:solidFill>
                <a:latin typeface="+mn-ea"/>
              </a:rPr>
              <a:t>11月上旬：80百万円（前年比+29%）　11月下旬：98百万円（+26%）
12月上旬：120百万円（+26%）　　　 12月下旬：168百万円（+29%）
2ヶ月合計：466百万円（前年比+30%達成）　在庫消化率：95%以上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0584" y="5696712"/>
            <a:ext cx="128016" cy="1115568"/>
          </a:xfrm>
          <a:prstGeom prst="rect">
            <a:avLst/>
          </a:prstGeom>
          <a:solidFill>
            <a:srgbClr val="00BC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28600" y="5696712"/>
            <a:ext cx="2286000" cy="1115568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10896" y="5751576"/>
            <a:ext cx="21762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dirty="0">
                <a:solidFill>
                  <a:srgbClr val="FFFFFF"/>
                </a:solidFill>
                <a:latin typeface="+mn-ea"/>
              </a:rPr>
              <a:t>実施期間</a:t>
            </a:r>
            <a:endParaRPr lang="en-US" b="1" dirty="0">
              <a:solidFill>
                <a:srgbClr val="FFFFFF"/>
              </a:solidFill>
              <a:latin typeface="+mn-ea"/>
            </a:endParaRPr>
          </a:p>
          <a:p>
            <a:pPr algn="l"/>
            <a:r>
              <a:rPr b="1" dirty="0">
                <a:solidFill>
                  <a:srgbClr val="FFFFFF"/>
                </a:solidFill>
                <a:latin typeface="+mn-ea"/>
              </a:rPr>
              <a:t>スケジュール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514600" y="5696712"/>
            <a:ext cx="9573768" cy="1115568"/>
          </a:xfrm>
          <a:prstGeom prst="rect">
            <a:avLst/>
          </a:prstGeom>
          <a:solidFill>
            <a:srgbClr val="ECEFF1"/>
          </a:solidFill>
          <a:ln w="9525">
            <a:solidFill>
              <a:srgbClr val="B4BE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96896" y="5829894"/>
            <a:ext cx="944575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dirty="0">
                <a:solidFill>
                  <a:srgbClr val="282828"/>
                </a:solidFill>
                <a:latin typeface="+mn-ea"/>
              </a:rPr>
              <a:t>2026年10月：企画確定・POP制作・ECページ作成・在庫手配
2026年10〜11月：店舗配送・システム設定・スタッフ研修
11/1〜12/25：本番期間（売場展開・効果モニタリング・追加施策の実施）
2027年1月：売上集計・在庫確認・次年度販促施策への反映</a:t>
            </a:r>
          </a:p>
        </p:txBody>
      </p:sp>
      <p:graphicFrame>
        <p:nvGraphicFramePr>
          <p:cNvPr id="28" name="Chart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330764"/>
              </p:ext>
            </p:extLst>
          </p:nvPr>
        </p:nvGraphicFramePr>
        <p:xfrm>
          <a:off x="7768423" y="4544948"/>
          <a:ext cx="4310419" cy="2221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217</Words>
  <Application>Microsoft Office PowerPoint</Application>
  <PresentationFormat>ユーザー設定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2026-05-17T13:02:20Z</dcterms:modified>
  <cp:category/>
</cp:coreProperties>
</file>