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12188825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 snapToGrid="0" snapToObjects="1">
      <p:cViewPr varScale="1">
        <p:scale>
          <a:sx n="95" d="100"/>
          <a:sy n="95" d="100"/>
        </p:scale>
        <p:origin x="178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FD3CD8-2BE5-486D-BF29-A291EE9DD40D}" type="datetimeFigureOut">
              <a:rPr kumimoji="1" lang="ja-JP" altLang="en-US" smtClean="0"/>
              <a:t>2026/8/12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88F002-B37B-4C39-8BBB-48EF0B0EF8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808046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88F002-B37B-4C39-8BBB-48EF0B0EF866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318594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88952" cy="64008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320040" y="109728"/>
            <a:ext cx="11521440" cy="4603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1000"/>
              </a:spcBef>
            </a:pPr>
            <a:r>
              <a:rPr lang="en-US" altLang="ja-JP" sz="1800" b="1" dirty="0"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⑥ </a:t>
            </a:r>
            <a:r>
              <a:rPr lang="ja-JP" altLang="ja-JP" sz="1800" b="1" dirty="0"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信号・ステータス型進捗報告テンプレート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215051" y="633644"/>
            <a:ext cx="11640312" cy="0"/>
          </a:xfrm>
          <a:prstGeom prst="line">
            <a:avLst/>
          </a:prstGeom>
          <a:ln w="6350">
            <a:solidFill>
              <a:srgbClr val="D9D9D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320040" y="741341"/>
            <a:ext cx="160020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1">
                <a:solidFill>
                  <a:srgbClr val="767676"/>
                </a:solidFill>
                <a:latin typeface="BIZ UDPゴシック"/>
              </a:rPr>
              <a:t>プロジェクト名: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920240" y="724407"/>
            <a:ext cx="297180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dirty="0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新ECサイト構築プロジェクト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983480" y="741341"/>
            <a:ext cx="1184148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1">
                <a:solidFill>
                  <a:srgbClr val="767676"/>
                </a:solidFill>
                <a:latin typeface="BIZ UDPゴシック"/>
              </a:rPr>
              <a:t>報告日: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167628" y="724407"/>
            <a:ext cx="2199132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2026年8月10日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458200" y="741341"/>
            <a:ext cx="131216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1" dirty="0">
                <a:solidFill>
                  <a:srgbClr val="767676"/>
                </a:solidFill>
                <a:latin typeface="BIZ UDPゴシック"/>
              </a:rPr>
              <a:t>報告者: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770364" y="724407"/>
            <a:ext cx="2436876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dirty="0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田中 拓也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67634" y="1042415"/>
            <a:ext cx="11548872" cy="0"/>
          </a:xfrm>
          <a:prstGeom prst="line">
            <a:avLst/>
          </a:prstGeom>
          <a:ln w="6350">
            <a:solidFill>
              <a:srgbClr val="D9D9D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167634" y="1097280"/>
            <a:ext cx="1645920" cy="32004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/>
            <a:r>
              <a:rPr sz="1000" b="1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項目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840986" y="1097280"/>
            <a:ext cx="2743200" cy="32004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/>
            <a:r>
              <a:rPr sz="1000" b="1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現在の状況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611618" y="1097280"/>
            <a:ext cx="2560320" cy="32004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/>
            <a:r>
              <a:rPr sz="1000" b="1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問題点</a:t>
            </a:r>
          </a:p>
        </p:txBody>
      </p:sp>
      <p:sp>
        <p:nvSpPr>
          <p:cNvPr id="16" name="Rectangle 15"/>
          <p:cNvSpPr/>
          <p:nvPr/>
        </p:nvSpPr>
        <p:spPr>
          <a:xfrm>
            <a:off x="7199369" y="1097280"/>
            <a:ext cx="2743200" cy="32004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/>
            <a:r>
              <a:rPr sz="1000" b="1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対応内容</a:t>
            </a:r>
          </a:p>
        </p:txBody>
      </p:sp>
      <p:sp>
        <p:nvSpPr>
          <p:cNvPr id="17" name="Rectangle 16"/>
          <p:cNvSpPr/>
          <p:nvPr/>
        </p:nvSpPr>
        <p:spPr>
          <a:xfrm>
            <a:off x="9970002" y="1097280"/>
            <a:ext cx="2051189" cy="32004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/>
            <a:r>
              <a:rPr sz="1000" b="1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次回確認事項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67634" y="1417319"/>
            <a:ext cx="1645920" cy="1188720"/>
          </a:xfrm>
          <a:prstGeom prst="rect">
            <a:avLst/>
          </a:prstGeom>
          <a:solidFill>
            <a:srgbClr val="E2EF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/>
            <a:r>
              <a:rPr sz="1200" b="1">
                <a:solidFill>
                  <a:srgbClr val="70AD47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🟢 スケジュール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840986" y="1417319"/>
            <a:ext cx="2743200" cy="1188720"/>
          </a:xfrm>
          <a:prstGeom prst="rect">
            <a:avLst/>
          </a:prstGeom>
          <a:solidFill>
            <a:srgbClr val="F5F5F5"/>
          </a:solidFill>
          <a:ln w="508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l">
              <a:lnSpc>
                <a:spcPct val="150000"/>
              </a:lnSpc>
            </a:pPr>
            <a:r>
              <a:rPr sz="1000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計画通り進行中。
全体進捗85%（計画比+5%）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611618" y="1417319"/>
            <a:ext cx="2560320" cy="1188720"/>
          </a:xfrm>
          <a:prstGeom prst="rect">
            <a:avLst/>
          </a:prstGeom>
          <a:solidFill>
            <a:srgbClr val="F5F5F5"/>
          </a:solidFill>
          <a:ln w="508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l">
              <a:lnSpc>
                <a:spcPct val="150000"/>
              </a:lnSpc>
            </a:pPr>
            <a:r>
              <a:rPr sz="1000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なし</a:t>
            </a:r>
          </a:p>
        </p:txBody>
      </p:sp>
      <p:sp>
        <p:nvSpPr>
          <p:cNvPr id="21" name="Rectangle 20"/>
          <p:cNvSpPr/>
          <p:nvPr/>
        </p:nvSpPr>
        <p:spPr>
          <a:xfrm>
            <a:off x="7199369" y="1417319"/>
            <a:ext cx="2743200" cy="1188720"/>
          </a:xfrm>
          <a:prstGeom prst="rect">
            <a:avLst/>
          </a:prstGeom>
          <a:solidFill>
            <a:srgbClr val="F5F5F5"/>
          </a:solidFill>
          <a:ln w="508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l">
              <a:lnSpc>
                <a:spcPct val="150000"/>
              </a:lnSpc>
            </a:pPr>
            <a:r>
              <a:rPr sz="1000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引き続きリスク管理を継続</a:t>
            </a:r>
          </a:p>
        </p:txBody>
      </p:sp>
      <p:sp>
        <p:nvSpPr>
          <p:cNvPr id="22" name="Rectangle 21"/>
          <p:cNvSpPr/>
          <p:nvPr/>
        </p:nvSpPr>
        <p:spPr>
          <a:xfrm>
            <a:off x="9970002" y="1417319"/>
            <a:ext cx="2066543" cy="1188720"/>
          </a:xfrm>
          <a:prstGeom prst="rect">
            <a:avLst/>
          </a:prstGeom>
          <a:solidFill>
            <a:srgbClr val="F5F5F5"/>
          </a:solidFill>
          <a:ln w="508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l">
              <a:lnSpc>
                <a:spcPct val="150000"/>
              </a:lnSpc>
            </a:pPr>
            <a:r>
              <a:rPr sz="1000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次週の実装着手を確認</a:t>
            </a:r>
          </a:p>
        </p:txBody>
      </p:sp>
      <p:sp>
        <p:nvSpPr>
          <p:cNvPr id="23" name="Rectangle 22"/>
          <p:cNvSpPr/>
          <p:nvPr/>
        </p:nvSpPr>
        <p:spPr>
          <a:xfrm>
            <a:off x="167634" y="2642615"/>
            <a:ext cx="1645920" cy="1188720"/>
          </a:xfrm>
          <a:prstGeom prst="rect">
            <a:avLst/>
          </a:prstGeom>
          <a:solidFill>
            <a:srgbClr val="FFF2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/>
            <a:r>
              <a:rPr sz="1200" b="1">
                <a:solidFill>
                  <a:srgbClr val="FFC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🟡 予算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840986" y="2642615"/>
            <a:ext cx="2743200" cy="1188720"/>
          </a:xfrm>
          <a:prstGeom prst="rect">
            <a:avLst/>
          </a:prstGeom>
          <a:solidFill>
            <a:srgbClr val="F5F5F5"/>
          </a:solidFill>
          <a:ln w="508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l">
              <a:lnSpc>
                <a:spcPct val="150000"/>
              </a:lnSpc>
            </a:pPr>
            <a:r>
              <a:rPr sz="1000" dirty="0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執行率82%</a:t>
            </a:r>
            <a:endParaRPr lang="en-US" sz="1000" dirty="0">
              <a:solidFill>
                <a:srgbClr val="262626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>
              <a:lnSpc>
                <a:spcPct val="150000"/>
              </a:lnSpc>
            </a:pPr>
            <a:r>
              <a:rPr sz="1000" dirty="0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このままでは月末に予算超過の見込み</a:t>
            </a:r>
          </a:p>
        </p:txBody>
      </p:sp>
      <p:sp>
        <p:nvSpPr>
          <p:cNvPr id="25" name="Rectangle 24"/>
          <p:cNvSpPr/>
          <p:nvPr/>
        </p:nvSpPr>
        <p:spPr>
          <a:xfrm>
            <a:off x="4611618" y="2642615"/>
            <a:ext cx="2560320" cy="1188720"/>
          </a:xfrm>
          <a:prstGeom prst="rect">
            <a:avLst/>
          </a:prstGeom>
          <a:solidFill>
            <a:srgbClr val="F5F5F5"/>
          </a:solidFill>
          <a:ln w="508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l">
              <a:lnSpc>
                <a:spcPct val="150000"/>
              </a:lnSpc>
            </a:pPr>
            <a:r>
              <a:rPr sz="1000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外部API追加対応により
設計工数が増加</a:t>
            </a:r>
          </a:p>
        </p:txBody>
      </p:sp>
      <p:sp>
        <p:nvSpPr>
          <p:cNvPr id="26" name="Rectangle 25"/>
          <p:cNvSpPr/>
          <p:nvPr/>
        </p:nvSpPr>
        <p:spPr>
          <a:xfrm>
            <a:off x="7199369" y="2642615"/>
            <a:ext cx="2743200" cy="1188720"/>
          </a:xfrm>
          <a:prstGeom prst="rect">
            <a:avLst/>
          </a:prstGeom>
          <a:solidFill>
            <a:srgbClr val="F5F5F5"/>
          </a:solidFill>
          <a:ln w="508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l">
              <a:lnSpc>
                <a:spcPct val="150000"/>
              </a:lnSpc>
            </a:pPr>
            <a:r>
              <a:rPr sz="1000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追加費用の申請書を
8/14までに提出</a:t>
            </a:r>
          </a:p>
        </p:txBody>
      </p:sp>
      <p:sp>
        <p:nvSpPr>
          <p:cNvPr id="27" name="Rectangle 26"/>
          <p:cNvSpPr/>
          <p:nvPr/>
        </p:nvSpPr>
        <p:spPr>
          <a:xfrm>
            <a:off x="9970002" y="2642615"/>
            <a:ext cx="2066543" cy="1188720"/>
          </a:xfrm>
          <a:prstGeom prst="rect">
            <a:avLst/>
          </a:prstGeom>
          <a:solidFill>
            <a:srgbClr val="F5F5F5"/>
          </a:solidFill>
          <a:ln w="508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l">
              <a:lnSpc>
                <a:spcPct val="150000"/>
              </a:lnSpc>
            </a:pPr>
            <a:r>
              <a:rPr sz="1000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予算承認を8/15に確認</a:t>
            </a:r>
          </a:p>
        </p:txBody>
      </p:sp>
      <p:sp>
        <p:nvSpPr>
          <p:cNvPr id="28" name="Rectangle 27"/>
          <p:cNvSpPr/>
          <p:nvPr/>
        </p:nvSpPr>
        <p:spPr>
          <a:xfrm>
            <a:off x="167634" y="3867912"/>
            <a:ext cx="1645920" cy="1188720"/>
          </a:xfrm>
          <a:prstGeom prst="rect">
            <a:avLst/>
          </a:prstGeom>
          <a:solidFill>
            <a:srgbClr val="FFE0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/>
            <a:r>
              <a:rPr sz="1200" b="1">
                <a:solidFill>
                  <a:srgbClr val="C0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🔴 外部連携</a:t>
            </a:r>
          </a:p>
        </p:txBody>
      </p:sp>
      <p:sp>
        <p:nvSpPr>
          <p:cNvPr id="29" name="Rectangle 28"/>
          <p:cNvSpPr/>
          <p:nvPr/>
        </p:nvSpPr>
        <p:spPr>
          <a:xfrm>
            <a:off x="1840986" y="3867912"/>
            <a:ext cx="2743200" cy="1188720"/>
          </a:xfrm>
          <a:prstGeom prst="rect">
            <a:avLst/>
          </a:prstGeom>
          <a:solidFill>
            <a:srgbClr val="F5F5F5"/>
          </a:solidFill>
          <a:ln w="508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l">
              <a:lnSpc>
                <a:spcPct val="150000"/>
              </a:lnSpc>
            </a:pPr>
            <a:r>
              <a:rPr sz="1000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外部事業者のAPI仕様
確定が未完了</a:t>
            </a:r>
          </a:p>
        </p:txBody>
      </p:sp>
      <p:sp>
        <p:nvSpPr>
          <p:cNvPr id="30" name="Rectangle 29"/>
          <p:cNvSpPr/>
          <p:nvPr/>
        </p:nvSpPr>
        <p:spPr>
          <a:xfrm>
            <a:off x="4611618" y="3867912"/>
            <a:ext cx="2560320" cy="1188720"/>
          </a:xfrm>
          <a:prstGeom prst="rect">
            <a:avLst/>
          </a:prstGeom>
          <a:solidFill>
            <a:srgbClr val="F5F5F5"/>
          </a:solidFill>
          <a:ln w="508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l">
              <a:lnSpc>
                <a:spcPct val="150000"/>
              </a:lnSpc>
            </a:pPr>
            <a:r>
              <a:rPr sz="1000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担当窓口の変更により
対応が止まっている状態</a:t>
            </a:r>
          </a:p>
        </p:txBody>
      </p:sp>
      <p:sp>
        <p:nvSpPr>
          <p:cNvPr id="31" name="Rectangle 30"/>
          <p:cNvSpPr/>
          <p:nvPr/>
        </p:nvSpPr>
        <p:spPr>
          <a:xfrm>
            <a:off x="7199369" y="3867912"/>
            <a:ext cx="2743200" cy="1188720"/>
          </a:xfrm>
          <a:prstGeom prst="rect">
            <a:avLst/>
          </a:prstGeom>
          <a:solidFill>
            <a:srgbClr val="F5F5F5"/>
          </a:solidFill>
          <a:ln w="508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l">
              <a:lnSpc>
                <a:spcPct val="150000"/>
              </a:lnSpc>
            </a:pPr>
            <a:r>
              <a:rPr sz="1000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エスカレーション実施。
先方責任者へ連絡済み</a:t>
            </a:r>
          </a:p>
        </p:txBody>
      </p:sp>
      <p:sp>
        <p:nvSpPr>
          <p:cNvPr id="32" name="Rectangle 31"/>
          <p:cNvSpPr/>
          <p:nvPr/>
        </p:nvSpPr>
        <p:spPr>
          <a:xfrm>
            <a:off x="9970002" y="3867912"/>
            <a:ext cx="2066543" cy="1188720"/>
          </a:xfrm>
          <a:prstGeom prst="rect">
            <a:avLst/>
          </a:prstGeom>
          <a:solidFill>
            <a:srgbClr val="F5F5F5"/>
          </a:solidFill>
          <a:ln w="508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l">
              <a:lnSpc>
                <a:spcPct val="150000"/>
              </a:lnSpc>
            </a:pPr>
            <a:r>
              <a:rPr sz="1000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8/14（月）までに
仕様確定の回答を得る</a:t>
            </a:r>
          </a:p>
        </p:txBody>
      </p:sp>
      <p:sp>
        <p:nvSpPr>
          <p:cNvPr id="33" name="Rectangle 32"/>
          <p:cNvSpPr/>
          <p:nvPr/>
        </p:nvSpPr>
        <p:spPr>
          <a:xfrm>
            <a:off x="167634" y="5093208"/>
            <a:ext cx="1645920" cy="1188720"/>
          </a:xfrm>
          <a:prstGeom prst="rect">
            <a:avLst/>
          </a:prstGeom>
          <a:solidFill>
            <a:srgbClr val="E2EF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/>
            <a:r>
              <a:rPr sz="1200" b="1">
                <a:solidFill>
                  <a:srgbClr val="70AD47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🟢 品質</a:t>
            </a:r>
          </a:p>
        </p:txBody>
      </p:sp>
      <p:sp>
        <p:nvSpPr>
          <p:cNvPr id="34" name="Rectangle 33"/>
          <p:cNvSpPr/>
          <p:nvPr/>
        </p:nvSpPr>
        <p:spPr>
          <a:xfrm>
            <a:off x="1840986" y="5093208"/>
            <a:ext cx="2743200" cy="1188720"/>
          </a:xfrm>
          <a:prstGeom prst="rect">
            <a:avLst/>
          </a:prstGeom>
          <a:solidFill>
            <a:srgbClr val="F5F5F5"/>
          </a:solidFill>
          <a:ln w="508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l">
              <a:lnSpc>
                <a:spcPct val="150000"/>
              </a:lnSpc>
            </a:pPr>
            <a:r>
              <a:rPr sz="1000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バグ件数 2件
（優先度低・全て解消済み）</a:t>
            </a:r>
          </a:p>
        </p:txBody>
      </p:sp>
      <p:sp>
        <p:nvSpPr>
          <p:cNvPr id="35" name="Rectangle 34"/>
          <p:cNvSpPr/>
          <p:nvPr/>
        </p:nvSpPr>
        <p:spPr>
          <a:xfrm>
            <a:off x="4611618" y="5093208"/>
            <a:ext cx="2560320" cy="1188720"/>
          </a:xfrm>
          <a:prstGeom prst="rect">
            <a:avLst/>
          </a:prstGeom>
          <a:solidFill>
            <a:srgbClr val="F5F5F5"/>
          </a:solidFill>
          <a:ln w="508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l">
              <a:lnSpc>
                <a:spcPct val="150000"/>
              </a:lnSpc>
            </a:pPr>
            <a:r>
              <a:rPr sz="1000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なし</a:t>
            </a:r>
          </a:p>
        </p:txBody>
      </p:sp>
      <p:sp>
        <p:nvSpPr>
          <p:cNvPr id="36" name="Rectangle 35"/>
          <p:cNvSpPr/>
          <p:nvPr/>
        </p:nvSpPr>
        <p:spPr>
          <a:xfrm>
            <a:off x="7199369" y="5093208"/>
            <a:ext cx="2743200" cy="1188720"/>
          </a:xfrm>
          <a:prstGeom prst="rect">
            <a:avLst/>
          </a:prstGeom>
          <a:solidFill>
            <a:srgbClr val="F5F5F5"/>
          </a:solidFill>
          <a:ln w="508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l">
              <a:lnSpc>
                <a:spcPct val="150000"/>
              </a:lnSpc>
            </a:pPr>
            <a:r>
              <a:rPr sz="1000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テスト項目消化率92%
で良好に推移</a:t>
            </a:r>
          </a:p>
        </p:txBody>
      </p:sp>
      <p:sp>
        <p:nvSpPr>
          <p:cNvPr id="37" name="Rectangle 36"/>
          <p:cNvSpPr/>
          <p:nvPr/>
        </p:nvSpPr>
        <p:spPr>
          <a:xfrm>
            <a:off x="9970002" y="5093208"/>
            <a:ext cx="2066543" cy="1188720"/>
          </a:xfrm>
          <a:prstGeom prst="rect">
            <a:avLst/>
          </a:prstGeom>
          <a:solidFill>
            <a:srgbClr val="F5F5F5"/>
          </a:solidFill>
          <a:ln w="508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l">
              <a:lnSpc>
                <a:spcPct val="150000"/>
              </a:lnSpc>
            </a:pPr>
            <a:r>
              <a:rPr sz="1000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残テスト項目を8/17
までに完了予定</a:t>
            </a:r>
          </a:p>
        </p:txBody>
      </p:sp>
      <p:sp>
        <p:nvSpPr>
          <p:cNvPr id="40" name="Rectangle 39"/>
          <p:cNvSpPr/>
          <p:nvPr/>
        </p:nvSpPr>
        <p:spPr>
          <a:xfrm>
            <a:off x="320040" y="6497491"/>
            <a:ext cx="5496560" cy="228576"/>
          </a:xfrm>
          <a:prstGeom prst="rect">
            <a:avLst/>
          </a:prstGeom>
          <a:solidFill>
            <a:srgbClr val="FFE0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l"/>
            <a:endParaRPr sz="800" b="1" dirty="0">
              <a:solidFill>
                <a:srgbClr val="C0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329184" y="6486949"/>
            <a:ext cx="5487416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dirty="0">
                <a:solidFill>
                  <a:srgbClr val="76767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🟢 Green: 計画通り　　🟡 Yellow: 要注意・対応中　　🔴 Red: 重大な問題あり・即時対応が必要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121</Words>
  <Application>Microsoft Office PowerPoint</Application>
  <PresentationFormat>ユーザー設定</PresentationFormat>
  <Paragraphs>35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BIZ UDPゴシック</vt:lpstr>
      <vt:lpstr>Meiryo UI</vt:lpstr>
      <vt:lpstr>游ゴシック</vt:lpstr>
      <vt:lpstr>Arial</vt:lpstr>
      <vt:lpstr>Calibri</vt:lpstr>
      <vt:lpstr>Office Theme</vt:lpstr>
      <vt:lpstr>PowerPoint プレゼンテーション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隆弘 野邊</cp:lastModifiedBy>
  <cp:revision>3</cp:revision>
  <dcterms:created xsi:type="dcterms:W3CDTF">2013-01-27T09:14:16Z</dcterms:created>
  <dcterms:modified xsi:type="dcterms:W3CDTF">2026-08-11T21:31:44Z</dcterms:modified>
  <cp:category/>
</cp:coreProperties>
</file>