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88" autoAdjust="0"/>
  </p:normalViewPr>
  <p:slideViewPr>
    <p:cSldViewPr snapToGrid="0" snapToObjects="1">
      <p:cViewPr varScale="1">
        <p:scale>
          <a:sx n="93" d="100"/>
          <a:sy n="93" d="100"/>
        </p:scale>
        <p:origin x="2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67394"/>
            <a:ext cx="1152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</a:t>
            </a:r>
            <a:r>
              <a:rPr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進捗報告テンプレート — 要判断の記入例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BIZ UDPゴシック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2487" y="733332"/>
            <a:ext cx="297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62626"/>
                </a:solidFill>
                <a:latin typeface="BIZ UDPゴシック"/>
              </a:rPr>
              <a:t>CRMシステム導入プロジェクト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BIZ UDPゴシック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9875" y="733332"/>
            <a:ext cx="21991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62626"/>
                </a:solidFill>
                <a:latin typeface="BIZ UDPゴシック"/>
              </a:rPr>
              <a:t>2026年8月10日（第3週）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BIZ UDPゴシック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32611" y="733332"/>
            <a:ext cx="24368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62626"/>
                </a:solidFill>
                <a:latin typeface="BIZ UDPゴシック"/>
              </a:rPr>
              <a:t>鈴木 健一（ITソリューション部）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" y="1097280"/>
            <a:ext cx="11868912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項目別ステータス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" y="1353312"/>
            <a:ext cx="2148840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作業項目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87168" y="1353312"/>
            <a:ext cx="106070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担当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66160" y="1353312"/>
            <a:ext cx="133502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ステータス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19472" y="1353312"/>
            <a:ext cx="1664208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進捗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01968" y="1353312"/>
            <a:ext cx="5422392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コメント・備考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1591056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487168" y="1591056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566160" y="1591056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19472" y="1591056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601968" y="1591056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93192" y="1655064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基本機能開発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3744" y="1655064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26" name="Oval 25"/>
          <p:cNvSpPr/>
          <p:nvPr/>
        </p:nvSpPr>
        <p:spPr>
          <a:xfrm>
            <a:off x="3657600" y="1719072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40480" y="1655064"/>
            <a:ext cx="10241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74336" y="1728216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974336" y="1728216"/>
            <a:ext cx="979322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172199" y="1645920"/>
            <a:ext cx="4023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70AD47"/>
                </a:solidFill>
                <a:latin typeface="BIZ UDPゴシック"/>
              </a:rPr>
              <a:t>85%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75120" y="1655064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CRM基本機能（顧客管理・案件管理）の実装が計画通り進行中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0040" y="2011680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2487168" y="2011680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3566160" y="2011680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919472" y="2011680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601968" y="2011680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93192" y="2075688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DB設計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23744" y="2075688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39" name="Oval 38"/>
          <p:cNvSpPr/>
          <p:nvPr/>
        </p:nvSpPr>
        <p:spPr>
          <a:xfrm>
            <a:off x="3657600" y="2139696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840480" y="2075688"/>
            <a:ext cx="10241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0AD47"/>
                </a:solidFill>
                <a:latin typeface="BIZ UDPゴシック"/>
              </a:rPr>
              <a:t>完了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172199" y="2066544"/>
            <a:ext cx="4023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70AD47"/>
                </a:solidFill>
                <a:latin typeface="BIZ UDPゴシック"/>
              </a:rPr>
              <a:t>100%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75120" y="2075688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スキーマ確定・マイグレーションスクリプト作成済み。変更なし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0040" y="2432304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2487168" y="2432304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566160" y="2432304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919472" y="2432304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601968" y="2432304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93192" y="2496312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API連携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523744" y="2496312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鈴木</a:t>
            </a:r>
          </a:p>
        </p:txBody>
      </p:sp>
      <p:sp>
        <p:nvSpPr>
          <p:cNvPr id="52" name="Oval 51"/>
          <p:cNvSpPr/>
          <p:nvPr/>
        </p:nvSpPr>
        <p:spPr>
          <a:xfrm>
            <a:off x="3657600" y="2560320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840480" y="2496312"/>
            <a:ext cx="10241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0AD47"/>
                </a:solidFill>
                <a:latin typeface="BIZ UDPゴシック"/>
              </a:rPr>
              <a:t>順調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974336" y="2569464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4974336" y="2569464"/>
            <a:ext cx="806500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172199" y="2487168"/>
            <a:ext cx="4023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70AD47"/>
                </a:solidFill>
                <a:latin typeface="BIZ UDPゴシック"/>
              </a:rPr>
              <a:t>70%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75120" y="2496312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外部サービスとのAPI繋ぎ込み完了。テスト環境での動作確認済み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40" y="2852928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2487168" y="2852928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3566160" y="2852928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4919472" y="2852928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6601968" y="2852928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393192" y="2916936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追加要件対応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523744" y="2916936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65" name="Oval 64"/>
          <p:cNvSpPr/>
          <p:nvPr/>
        </p:nvSpPr>
        <p:spPr>
          <a:xfrm>
            <a:off x="3657600" y="2980944"/>
            <a:ext cx="146304" cy="14630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3840480" y="2916936"/>
            <a:ext cx="10241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C000"/>
                </a:solidFill>
                <a:latin typeface="BIZ UDPゴシック"/>
              </a:rPr>
              <a:t>要判断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974336" y="2990088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6172199" y="2907792"/>
            <a:ext cx="4023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FFC000"/>
                </a:solidFill>
                <a:latin typeface="BIZ UDPゴシック"/>
              </a:rPr>
              <a:t>0%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75120" y="2916936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「会員ランク自動更新」機能（スコープ外）。今週か次フェーズかを判断要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20040" y="3273552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2487168" y="3273552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3566160" y="3273552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4919472" y="3273552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6601968" y="3273552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93192" y="3337560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テスト計画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23744" y="3337560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77" name="Oval 76"/>
          <p:cNvSpPr/>
          <p:nvPr/>
        </p:nvSpPr>
        <p:spPr>
          <a:xfrm>
            <a:off x="3657600" y="3401568"/>
            <a:ext cx="146304" cy="14630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3840480" y="3337560"/>
            <a:ext cx="10241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C000"/>
                </a:solidFill>
                <a:latin typeface="BIZ UDPゴシック"/>
              </a:rPr>
              <a:t>準備中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974336" y="3410712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4974336" y="3410712"/>
            <a:ext cx="345643" cy="128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6172199" y="3328416"/>
            <a:ext cx="4023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FFC000"/>
                </a:solidFill>
                <a:latin typeface="BIZ UDPゴシック"/>
              </a:rPr>
              <a:t>30%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675120" y="3337560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追加要件の判断待ち。確定後にテスト仕様書を更新予定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320040" y="3767328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347472" y="3899405"/>
            <a:ext cx="201168" cy="2011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594360" y="3862829"/>
            <a:ext cx="16459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総合ステータス：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645920" y="3844542"/>
            <a:ext cx="1097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FFC000"/>
                </a:solidFill>
                <a:latin typeface="BIZ UDPゴシック"/>
              </a:rPr>
              <a:t>要判断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463465" y="3839928"/>
            <a:ext cx="8203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判断期限: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177272" y="3862830"/>
            <a:ext cx="19405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dirty="0">
                <a:solidFill>
                  <a:srgbClr val="C00000"/>
                </a:solidFill>
                <a:latin typeface="BIZ UDPゴシック"/>
              </a:rPr>
              <a:t>2026年8月15日（金）17:00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320040" y="4196078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320040" y="4277359"/>
            <a:ext cx="11868912" cy="310896"/>
          </a:xfrm>
          <a:prstGeom prst="rect">
            <a:avLst/>
          </a:prstGeom>
          <a:solidFill>
            <a:srgbClr val="FFF2CC"/>
          </a:solidFill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262626"/>
                </a:solidFill>
                <a:latin typeface="BIZ UDPゴシック"/>
              </a:rPr>
              <a:t>【判断依頼】追加機能「会員ランク自動更新」の対応方針について、8月15日（金）17:00までにご判断をお願いします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0040" y="4636006"/>
            <a:ext cx="11868912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選択肢の比較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20040" y="4917439"/>
            <a:ext cx="2926080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BIZ UDPゴシック"/>
              </a:rPr>
              <a:t>比較項目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300984" y="4917439"/>
            <a:ext cx="4169663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BIZ UDPゴシック"/>
              </a:rPr>
              <a:t>① 今フェーズで実装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525512" y="4917439"/>
            <a:ext cx="4663440" cy="25603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BIZ UDPゴシック"/>
              </a:rPr>
              <a:t>② 次フェーズで実装（推奨）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20040" y="5173471"/>
            <a:ext cx="2926080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3300984" y="5173471"/>
            <a:ext cx="4169663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7525512" y="5173471"/>
            <a:ext cx="4663440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320040" y="5173471"/>
            <a:ext cx="292608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スケジュール</a:t>
            </a:r>
          </a:p>
        </p:txBody>
      </p:sp>
      <p:sp>
        <p:nvSpPr>
          <p:cNvPr id="99" name="Rectangle 98"/>
          <p:cNvSpPr/>
          <p:nvPr/>
        </p:nvSpPr>
        <p:spPr>
          <a:xfrm>
            <a:off x="3300984" y="5173471"/>
            <a:ext cx="4169663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C00000"/>
                </a:solidFill>
                <a:latin typeface="BIZ UDPゴシック"/>
              </a:rPr>
              <a:t>+15日（10/1→10/16）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7525512" y="5173471"/>
            <a:ext cx="466344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70AD47"/>
                </a:solidFill>
                <a:latin typeface="BIZ UDPゴシック"/>
              </a:rPr>
              <a:t>変更なし（9月30日リリース）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20040" y="5536184"/>
            <a:ext cx="2926080" cy="344424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3300984" y="5536184"/>
            <a:ext cx="4169663" cy="344424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7525512" y="5536184"/>
            <a:ext cx="4663440" cy="344424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320040" y="5536184"/>
            <a:ext cx="292608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追加コスト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300984" y="5536184"/>
            <a:ext cx="4169663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C00000"/>
                </a:solidFill>
                <a:latin typeface="BIZ UDPゴシック"/>
              </a:rPr>
              <a:t>+80万円（API連携・テスト工数）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525512" y="5536184"/>
            <a:ext cx="466344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70AD47"/>
                </a:solidFill>
                <a:latin typeface="BIZ UDPゴシック"/>
              </a:rPr>
              <a:t>なし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20040" y="5898896"/>
            <a:ext cx="2926080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3300984" y="5898896"/>
            <a:ext cx="4169663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7525512" y="5898896"/>
            <a:ext cx="4663440" cy="344424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320040" y="5898896"/>
            <a:ext cx="292608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リスク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300984" y="5898896"/>
            <a:ext cx="4169663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C00000"/>
                </a:solidFill>
                <a:latin typeface="BIZ UDPゴシック"/>
              </a:rPr>
              <a:t>テスト工数逼迫・品質低下の懸念あり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525512" y="5898896"/>
            <a:ext cx="4663440" cy="3444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70AD47"/>
                </a:solidFill>
                <a:latin typeface="BIZ UDPゴシック"/>
              </a:rPr>
              <a:t>なし（次期要件で確実に対応）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20040" y="6316472"/>
            <a:ext cx="11868912" cy="256032"/>
          </a:xfrm>
          <a:prstGeom prst="rect">
            <a:avLst/>
          </a:prstGeom>
          <a:solidFill>
            <a:srgbClr val="E2EFDA"/>
          </a:solidFill>
          <a:ln w="635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推奨: ②次フェーズで実装　理由: スケジュール・コストリスクを回避し、品質を確保したうえで次フェーズに確実に組み込む</a:t>
            </a:r>
          </a:p>
        </p:txBody>
      </p:sp>
      <p:cxnSp>
        <p:nvCxnSpPr>
          <p:cNvPr id="114" name="Connector 113"/>
          <p:cNvCxnSpPr/>
          <p:nvPr/>
        </p:nvCxnSpPr>
        <p:spPr>
          <a:xfrm>
            <a:off x="320040" y="6590792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320040" y="6618224"/>
            <a:ext cx="1154887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次回確認日: 2026年8月15日（金）　判断期限と同日。返信内容を受けて対応方針を確定します</a:t>
            </a:r>
          </a:p>
        </p:txBody>
      </p:sp>
      <p:sp>
        <p:nvSpPr>
          <p:cNvPr id="116" name="TextBox 86">
            <a:extLst>
              <a:ext uri="{FF2B5EF4-FFF2-40B4-BE49-F238E27FC236}">
                <a16:creationId xmlns:a16="http://schemas.microsoft.com/office/drawing/2014/main" id="{A1022A4D-3362-E83E-D013-57FA71A6B0C6}"/>
              </a:ext>
            </a:extLst>
          </p:cNvPr>
          <p:cNvSpPr txBox="1"/>
          <p:nvPr/>
        </p:nvSpPr>
        <p:spPr>
          <a:xfrm>
            <a:off x="2819398" y="3838766"/>
            <a:ext cx="10972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全体進捗</a:t>
            </a:r>
            <a:r>
              <a:rPr sz="1050" b="1" dirty="0">
                <a:solidFill>
                  <a:srgbClr val="262626"/>
                </a:solidFill>
                <a:latin typeface="BIZ UDPゴシック"/>
              </a:rPr>
              <a:t>:</a:t>
            </a:r>
          </a:p>
        </p:txBody>
      </p:sp>
      <p:sp>
        <p:nvSpPr>
          <p:cNvPr id="117" name="Rectangle 87">
            <a:extLst>
              <a:ext uri="{FF2B5EF4-FFF2-40B4-BE49-F238E27FC236}">
                <a16:creationId xmlns:a16="http://schemas.microsoft.com/office/drawing/2014/main" id="{AD5A2AB8-6BB2-55E2-39C1-F5900158640F}"/>
              </a:ext>
            </a:extLst>
          </p:cNvPr>
          <p:cNvSpPr/>
          <p:nvPr/>
        </p:nvSpPr>
        <p:spPr>
          <a:xfrm>
            <a:off x="3657600" y="3899405"/>
            <a:ext cx="5120640" cy="16459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88">
            <a:extLst>
              <a:ext uri="{FF2B5EF4-FFF2-40B4-BE49-F238E27FC236}">
                <a16:creationId xmlns:a16="http://schemas.microsoft.com/office/drawing/2014/main" id="{BDE92CE3-42E3-9003-A721-C66635F5166C}"/>
              </a:ext>
            </a:extLst>
          </p:cNvPr>
          <p:cNvSpPr/>
          <p:nvPr/>
        </p:nvSpPr>
        <p:spPr>
          <a:xfrm>
            <a:off x="3657600" y="3899405"/>
            <a:ext cx="2510028" cy="1645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TextBox 89">
            <a:extLst>
              <a:ext uri="{FF2B5EF4-FFF2-40B4-BE49-F238E27FC236}">
                <a16:creationId xmlns:a16="http://schemas.microsoft.com/office/drawing/2014/main" id="{259905F8-FB99-EC06-8D0E-B183A99D28B7}"/>
              </a:ext>
            </a:extLst>
          </p:cNvPr>
          <p:cNvSpPr txBox="1"/>
          <p:nvPr/>
        </p:nvSpPr>
        <p:spPr>
          <a:xfrm>
            <a:off x="8869680" y="3847909"/>
            <a:ext cx="5943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FFC000"/>
                </a:solidFill>
                <a:latin typeface="BIZ UDPゴシック"/>
              </a:rPr>
              <a:t>5</a:t>
            </a:r>
            <a:r>
              <a:rPr lang="en-US" altLang="ja-JP" sz="1100" b="1" dirty="0">
                <a:solidFill>
                  <a:srgbClr val="FFC000"/>
                </a:solidFill>
                <a:latin typeface="BIZ UDPゴシック"/>
              </a:rPr>
              <a:t>0</a:t>
            </a:r>
            <a:r>
              <a:rPr sz="1100" b="1" dirty="0">
                <a:solidFill>
                  <a:srgbClr val="FFC000"/>
                </a:solidFill>
                <a:latin typeface="BIZ UDPゴシック"/>
              </a:rPr>
              <a:t>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200</Words>
  <Application>Microsoft Office PowerPoint</Application>
  <PresentationFormat>ユーザー設定</PresentationFormat>
  <Paragraphs>60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2026-08-11T10:49:39Z</dcterms:modified>
  <cp:category/>
</cp:coreProperties>
</file>