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4063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49833"/>
            <a:ext cx="1152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</a:t>
            </a:r>
            <a:r>
              <a:rPr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進捗報告テンプレート — 遅延の記入例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67676"/>
                </a:solidFill>
                <a:latin typeface="BIZ UDPゴシック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749808"/>
            <a:ext cx="29718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262626"/>
                </a:solidFill>
                <a:latin typeface="BIZ UDPゴシック"/>
              </a:rPr>
              <a:t>基幹システム移行プロジェクト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67676"/>
                </a:solidFill>
                <a:latin typeface="BIZ UDPゴシック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98137" y="749808"/>
            <a:ext cx="21991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62626"/>
                </a:solidFill>
                <a:latin typeface="BIZ UDPゴシック"/>
              </a:rPr>
              <a:t>2026年8月10日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767676"/>
                </a:solidFill>
                <a:latin typeface="BIZ UDPゴシック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00873" y="749808"/>
            <a:ext cx="24368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dirty="0">
                <a:solidFill>
                  <a:srgbClr val="262626"/>
                </a:solidFill>
                <a:latin typeface="BIZ UDPゴシック"/>
              </a:rPr>
              <a:t>山田 由紀（PMO担当）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" y="1097280"/>
            <a:ext cx="11868912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項目別ステータス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" y="1353312"/>
            <a:ext cx="2148840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作業項目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487168" y="1353312"/>
            <a:ext cx="106070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担当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66160" y="1353312"/>
            <a:ext cx="1335024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ステータス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19472" y="1353312"/>
            <a:ext cx="1664208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進捗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01968" y="1353312"/>
            <a:ext cx="5422392" cy="237744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800" b="1">
                <a:solidFill>
                  <a:srgbClr val="1F3864"/>
                </a:solidFill>
                <a:latin typeface="BIZ UDPゴシック"/>
              </a:rPr>
              <a:t>コメント・備考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1591056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2487168" y="1591056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566160" y="1591056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919472" y="1591056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601968" y="1591056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93192" y="1655064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要件定義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3744" y="1655064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26" name="Oval 25"/>
          <p:cNvSpPr/>
          <p:nvPr/>
        </p:nvSpPr>
        <p:spPr>
          <a:xfrm>
            <a:off x="3657600" y="1719072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840480" y="1655064"/>
            <a:ext cx="10241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0AD47"/>
                </a:solidFill>
                <a:latin typeface="BIZ UDPゴシック"/>
              </a:rPr>
              <a:t>完了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74336" y="1728216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974336" y="1728216"/>
            <a:ext cx="1152144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051883" y="1686025"/>
            <a:ext cx="597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100%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75120" y="1655064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完了済み。変更なし。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0040" y="2011680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2487168" y="2011680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3566160" y="2011680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919472" y="2011680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601968" y="2011680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93192" y="2075688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基本設計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23744" y="2075688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39" name="Oval 38"/>
          <p:cNvSpPr/>
          <p:nvPr/>
        </p:nvSpPr>
        <p:spPr>
          <a:xfrm>
            <a:off x="3657600" y="2139696"/>
            <a:ext cx="146304" cy="146304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3840480" y="2075688"/>
            <a:ext cx="10241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70AD47"/>
                </a:solidFill>
                <a:latin typeface="BIZ UDPゴシック"/>
              </a:rPr>
              <a:t>完了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974336" y="2148840"/>
            <a:ext cx="1152144" cy="128016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051883" y="2106649"/>
            <a:ext cx="597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70AD47"/>
                </a:solidFill>
                <a:latin typeface="BIZ UDPゴシック"/>
              </a:rPr>
              <a:t>100%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75120" y="2075688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完了済み。変更なし。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0040" y="2432304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2487168" y="2432304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566160" y="2432304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919472" y="2432304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6601968" y="2432304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393192" y="2496312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テスト環境構築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523744" y="2496312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山田</a:t>
            </a:r>
          </a:p>
        </p:txBody>
      </p:sp>
      <p:sp>
        <p:nvSpPr>
          <p:cNvPr id="52" name="Oval 51"/>
          <p:cNvSpPr/>
          <p:nvPr/>
        </p:nvSpPr>
        <p:spPr>
          <a:xfrm>
            <a:off x="3657600" y="2560320"/>
            <a:ext cx="146304" cy="1463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3840480" y="2496312"/>
            <a:ext cx="10241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0000"/>
                </a:solidFill>
                <a:latin typeface="BIZ UDPゴシック"/>
              </a:rPr>
              <a:t>遅延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974336" y="2569464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051883" y="2527273"/>
            <a:ext cx="597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C00000"/>
                </a:solidFill>
                <a:latin typeface="BIZ UDPゴシック"/>
              </a:rPr>
              <a:t>0%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675120" y="2496312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外部API仕様変更（v2→v3）による手戻り。当初7/31完了→現見込み8/14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20040" y="2852928"/>
            <a:ext cx="2148840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2487168" y="2852928"/>
            <a:ext cx="106070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3566160" y="2852928"/>
            <a:ext cx="1335024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4919472" y="2852928"/>
            <a:ext cx="1664208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6601968" y="2852928"/>
            <a:ext cx="5422392" cy="402336"/>
          </a:xfrm>
          <a:prstGeom prst="rect">
            <a:avLst/>
          </a:prstGeom>
          <a:solidFill>
            <a:srgbClr val="FFFFFF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393192" y="2916936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API連携実装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523744" y="2916936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田中</a:t>
            </a:r>
          </a:p>
        </p:txBody>
      </p:sp>
      <p:sp>
        <p:nvSpPr>
          <p:cNvPr id="64" name="Oval 63"/>
          <p:cNvSpPr/>
          <p:nvPr/>
        </p:nvSpPr>
        <p:spPr>
          <a:xfrm>
            <a:off x="3657600" y="2980944"/>
            <a:ext cx="146304" cy="1463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3840480" y="2916936"/>
            <a:ext cx="10241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0000"/>
                </a:solidFill>
                <a:latin typeface="BIZ UDPゴシック"/>
              </a:rPr>
              <a:t>遅延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974336" y="2990088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4974336" y="2990088"/>
            <a:ext cx="230428" cy="12801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6051883" y="2947897"/>
            <a:ext cx="597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C00000"/>
                </a:solidFill>
                <a:latin typeface="BIZ UDPゴシック"/>
              </a:rPr>
              <a:t>20%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675120" y="2916936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v2→v3変更で工数2倍。テスト環境待ちのためブロック中。期限超過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20040" y="3273552"/>
            <a:ext cx="2148840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2487168" y="3273552"/>
            <a:ext cx="106070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3566160" y="3273552"/>
            <a:ext cx="1335024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4919472" y="3273552"/>
            <a:ext cx="1664208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6601968" y="3273552"/>
            <a:ext cx="5422392" cy="402336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393192" y="3337560"/>
            <a:ext cx="20208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262626"/>
                </a:solidFill>
                <a:latin typeface="BIZ UDPゴシック"/>
              </a:rPr>
              <a:t>フロントエンド開発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23744" y="3337560"/>
            <a:ext cx="987551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262626"/>
                </a:solidFill>
                <a:latin typeface="BIZ UDPゴシック"/>
              </a:rPr>
              <a:t>鈴木</a:t>
            </a:r>
          </a:p>
        </p:txBody>
      </p:sp>
      <p:sp>
        <p:nvSpPr>
          <p:cNvPr id="77" name="Oval 76"/>
          <p:cNvSpPr/>
          <p:nvPr/>
        </p:nvSpPr>
        <p:spPr>
          <a:xfrm>
            <a:off x="3657600" y="3401568"/>
            <a:ext cx="146304" cy="14630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3848501" y="3337560"/>
            <a:ext cx="6919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FFC000"/>
                </a:solidFill>
                <a:latin typeface="BIZ UDPゴシック"/>
              </a:rPr>
              <a:t>注意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974336" y="3410712"/>
            <a:ext cx="1152144" cy="12801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4974336" y="3410712"/>
            <a:ext cx="460857" cy="12801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80"/>
          <p:cNvSpPr txBox="1"/>
          <p:nvPr/>
        </p:nvSpPr>
        <p:spPr>
          <a:xfrm>
            <a:off x="6051883" y="3368521"/>
            <a:ext cx="5975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>
                <a:solidFill>
                  <a:srgbClr val="FFC000"/>
                </a:solidFill>
                <a:latin typeface="BIZ UDPゴシック"/>
              </a:rPr>
              <a:t>40%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675120" y="3337560"/>
            <a:ext cx="52943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767676"/>
                </a:solidFill>
                <a:latin typeface="BIZ UDPゴシック"/>
              </a:rPr>
              <a:t>テスト環境遅延の影響を受ける可能性あり。現時点は予定通り進行中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320040" y="3767328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347472" y="3950207"/>
            <a:ext cx="201168" cy="20116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594360" y="3913631"/>
            <a:ext cx="16459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>
                <a:solidFill>
                  <a:srgbClr val="262626"/>
                </a:solidFill>
                <a:latin typeface="BIZ UDPゴシック"/>
              </a:rPr>
              <a:t>総合ステータス：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761426" y="3889568"/>
            <a:ext cx="914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dirty="0">
                <a:solidFill>
                  <a:srgbClr val="C00000"/>
                </a:solidFill>
                <a:latin typeface="BIZ UDPゴシック"/>
              </a:rPr>
              <a:t>遅延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720168" y="3907857"/>
            <a:ext cx="10972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dirty="0">
                <a:solidFill>
                  <a:srgbClr val="262626"/>
                </a:solidFill>
                <a:latin typeface="BIZ UDPゴシック"/>
              </a:rPr>
              <a:t>全体進捗</a:t>
            </a:r>
            <a:r>
              <a:rPr sz="1050" b="1" dirty="0">
                <a:solidFill>
                  <a:srgbClr val="262626"/>
                </a:solidFill>
                <a:latin typeface="BIZ UDPゴシック"/>
              </a:rPr>
              <a:t>: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558370" y="3968496"/>
            <a:ext cx="5120640" cy="164592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4558370" y="3968496"/>
            <a:ext cx="2662732" cy="1645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9770450" y="3917000"/>
            <a:ext cx="594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00000"/>
                </a:solidFill>
                <a:latin typeface="BIZ UDPゴシック"/>
              </a:rPr>
              <a:t>52%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236794" y="3944433"/>
            <a:ext cx="10058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dirty="0">
                <a:solidFill>
                  <a:srgbClr val="C00000"/>
                </a:solidFill>
                <a:latin typeface="BIZ UDPゴシック"/>
              </a:rPr>
              <a:t>計画比 −18%</a:t>
            </a:r>
          </a:p>
        </p:txBody>
      </p:sp>
      <p:cxnSp>
        <p:nvCxnSpPr>
          <p:cNvPr id="92" name="Connector 91"/>
          <p:cNvCxnSpPr/>
          <p:nvPr/>
        </p:nvCxnSpPr>
        <p:spPr>
          <a:xfrm>
            <a:off x="320040" y="4297679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ctangle 92"/>
          <p:cNvSpPr/>
          <p:nvPr/>
        </p:nvSpPr>
        <p:spPr>
          <a:xfrm>
            <a:off x="320040" y="4389119"/>
            <a:ext cx="11868912" cy="310896"/>
          </a:xfrm>
          <a:prstGeom prst="rect">
            <a:avLst/>
          </a:prstGeom>
          <a:solidFill>
            <a:srgbClr val="FFE0E0"/>
          </a:solidFill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C00000"/>
                </a:solidFill>
                <a:latin typeface="BIZ UDPゴシック"/>
              </a:rPr>
              <a:t>遅延概要: 外部API仕様変更（v2→v3）による手戻り。当初計画から約2週間の遅延が見込まれます。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20040" y="4773167"/>
            <a:ext cx="5888736" cy="256032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リカバリー計画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263640" y="4773167"/>
            <a:ext cx="5925312" cy="2560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900" b="1">
                <a:solidFill>
                  <a:srgbClr val="FFFFFF"/>
                </a:solidFill>
                <a:latin typeface="BIZ UDPゴシック"/>
              </a:rPr>
              <a:t>承認依頼事項【期限: 8月15日（金）17:00】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84048" y="5029199"/>
            <a:ext cx="5760720" cy="8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・テスト開始: 8月24日（当初: 8月10日）に変更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・リリース目標: 10月15日（当初: 9月30日）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・API担当チームと週2回の進捗確認MTGを設定</a:t>
            </a:r>
          </a:p>
          <a:p>
            <a:pPr algn="l">
              <a:lnSpc>
                <a:spcPct val="150000"/>
              </a:lnSpc>
            </a:pPr>
            <a:r>
              <a:rPr sz="900" b="0">
                <a:solidFill>
                  <a:srgbClr val="262626"/>
                </a:solidFill>
                <a:latin typeface="BIZ UDPゴシック"/>
              </a:rPr>
              <a:t>・追加工数の見積もりを8月12日までに提出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327648" y="5029199"/>
            <a:ext cx="5797296" cy="1095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BIZ UDPゴシック"/>
              </a:rPr>
              <a:t>① リリース日変更の承認</a:t>
            </a:r>
          </a:p>
          <a:p>
            <a:pPr algn="l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BIZ UDPゴシック"/>
              </a:rPr>
              <a:t>   2026年9月30日 → 2026年10月15日</a:t>
            </a:r>
          </a:p>
          <a:p>
            <a:pPr algn="l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BIZ UDPゴシック"/>
              </a:rPr>
              <a:t>② 追加予算の承認</a:t>
            </a:r>
          </a:p>
          <a:p>
            <a:pPr algn="l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BIZ UDPゴシック"/>
              </a:rPr>
              <a:t>   API対応追加工数: +40万円</a:t>
            </a:r>
          </a:p>
          <a:p>
            <a:pPr algn="l">
              <a:lnSpc>
                <a:spcPct val="150000"/>
              </a:lnSpc>
            </a:pPr>
            <a:r>
              <a:rPr sz="900" b="0" dirty="0">
                <a:solidFill>
                  <a:srgbClr val="262626"/>
                </a:solidFill>
                <a:latin typeface="BIZ UDPゴシック"/>
              </a:rPr>
              <a:t>承認いただける場合は返信にてご連絡ください。</a:t>
            </a:r>
          </a:p>
        </p:txBody>
      </p:sp>
      <p:cxnSp>
        <p:nvCxnSpPr>
          <p:cNvPr id="98" name="Connector 97"/>
          <p:cNvCxnSpPr/>
          <p:nvPr/>
        </p:nvCxnSpPr>
        <p:spPr>
          <a:xfrm>
            <a:off x="320040" y="6702552"/>
            <a:ext cx="118689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320040" y="6457270"/>
            <a:ext cx="11548872" cy="2455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800" b="0" dirty="0">
                <a:solidFill>
                  <a:srgbClr val="767676"/>
                </a:solidFill>
                <a:latin typeface="BIZ UDPゴシック"/>
              </a:rPr>
              <a:t>次回確認日: 2026年8月12日（水）　緊急対策MTGにて報告予定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220</Words>
  <Application>Microsoft Office PowerPoint</Application>
  <PresentationFormat>ユーザー設定</PresentationFormat>
  <Paragraphs>56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2026-08-11T10:41:22Z</dcterms:modified>
  <cp:category/>
</cp:coreProperties>
</file>