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136" autoAdjust="0"/>
  </p:normalViewPr>
  <p:slideViewPr>
    <p:cSldViewPr snapToGrid="0" snapToObjects="1">
      <p:cViewPr varScale="1">
        <p:scale>
          <a:sx n="95" d="100"/>
          <a:sy n="95" d="100"/>
        </p:scale>
        <p:origin x="178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ABB2FE-10FD-434C-88AE-1EF931BB407B}" type="datetimeFigureOut">
              <a:rPr kumimoji="1" lang="ja-JP" altLang="en-US" smtClean="0"/>
              <a:t>2026/8/11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A757F6-148E-4B1C-99D7-1A086A76B2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85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A757F6-148E-4B1C-99D7-1A086A76B2CC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38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64008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03106" y="168996"/>
            <a:ext cx="11521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ja-JP" altLang="en-US" b="1" dirty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①</a:t>
            </a:r>
            <a:r>
              <a:rPr b="1" dirty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進捗報告テンプレート — 順調の記入例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74320" y="667512"/>
            <a:ext cx="11640312" cy="0"/>
          </a:xfrm>
          <a:prstGeom prst="line">
            <a:avLst/>
          </a:prstGeom>
          <a:ln w="6350">
            <a:solidFill>
              <a:srgbClr val="D9D9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20040" y="749808"/>
            <a:ext cx="16002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767676"/>
                </a:solidFill>
                <a:latin typeface="BIZ UDPゴシック"/>
              </a:rPr>
              <a:t>プロジェクト名: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03306" y="741341"/>
            <a:ext cx="2971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262626"/>
                </a:solidFill>
                <a:latin typeface="BIZ UDPゴシック"/>
              </a:rPr>
              <a:t>新ECサイト構築プロジェクト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83480" y="749808"/>
            <a:ext cx="118414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767676"/>
                </a:solidFill>
                <a:latin typeface="BIZ UDPゴシック"/>
              </a:rPr>
              <a:t>報告日: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83426" y="741341"/>
            <a:ext cx="219913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dirty="0">
                <a:solidFill>
                  <a:srgbClr val="262626"/>
                </a:solidFill>
                <a:latin typeface="BIZ UDPゴシック"/>
              </a:rPr>
              <a:t>2026年8月10日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58200" y="749808"/>
            <a:ext cx="131216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dirty="0">
                <a:solidFill>
                  <a:srgbClr val="767676"/>
                </a:solidFill>
                <a:latin typeface="BIZ UDPゴシック"/>
              </a:rPr>
              <a:t>報告者: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86162" y="741341"/>
            <a:ext cx="2436876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dirty="0">
                <a:solidFill>
                  <a:srgbClr val="262626"/>
                </a:solidFill>
                <a:latin typeface="BIZ UDPゴシック"/>
              </a:rPr>
              <a:t>田中 拓也（開発リーダー）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320040" y="1042415"/>
            <a:ext cx="11548872" cy="0"/>
          </a:xfrm>
          <a:prstGeom prst="line">
            <a:avLst/>
          </a:prstGeom>
          <a:ln w="6350">
            <a:solidFill>
              <a:srgbClr val="D9D9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320040" y="1097280"/>
            <a:ext cx="11868912" cy="256032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/>
            <a:r>
              <a:rPr sz="900" b="1">
                <a:solidFill>
                  <a:srgbClr val="FFFFFF"/>
                </a:solidFill>
                <a:latin typeface="BIZ UDPゴシック"/>
              </a:rPr>
              <a:t>項目別ステータス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20040" y="1353312"/>
            <a:ext cx="2148840" cy="237744"/>
          </a:xfrm>
          <a:prstGeom prst="rect">
            <a:avLst/>
          </a:prstGeom>
          <a:solidFill>
            <a:srgbClr val="BFC7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800" b="1">
                <a:solidFill>
                  <a:srgbClr val="1F3864"/>
                </a:solidFill>
                <a:latin typeface="BIZ UDPゴシック"/>
              </a:rPr>
              <a:t>作業項目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487168" y="1353312"/>
            <a:ext cx="1060704" cy="237744"/>
          </a:xfrm>
          <a:prstGeom prst="rect">
            <a:avLst/>
          </a:prstGeom>
          <a:solidFill>
            <a:srgbClr val="BFC7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800" b="1">
                <a:solidFill>
                  <a:srgbClr val="1F3864"/>
                </a:solidFill>
                <a:latin typeface="BIZ UDPゴシック"/>
              </a:rPr>
              <a:t>担当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566160" y="1353312"/>
            <a:ext cx="1335024" cy="237744"/>
          </a:xfrm>
          <a:prstGeom prst="rect">
            <a:avLst/>
          </a:prstGeom>
          <a:solidFill>
            <a:srgbClr val="BFC7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800" b="1">
                <a:solidFill>
                  <a:srgbClr val="1F3864"/>
                </a:solidFill>
                <a:latin typeface="BIZ UDPゴシック"/>
              </a:rPr>
              <a:t>ステータス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919472" y="1353312"/>
            <a:ext cx="1664208" cy="237744"/>
          </a:xfrm>
          <a:prstGeom prst="rect">
            <a:avLst/>
          </a:prstGeom>
          <a:solidFill>
            <a:srgbClr val="BFC7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800" b="1">
                <a:solidFill>
                  <a:srgbClr val="1F3864"/>
                </a:solidFill>
                <a:latin typeface="BIZ UDPゴシック"/>
              </a:rPr>
              <a:t>進捗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601968" y="1353312"/>
            <a:ext cx="5422392" cy="237744"/>
          </a:xfrm>
          <a:prstGeom prst="rect">
            <a:avLst/>
          </a:prstGeom>
          <a:solidFill>
            <a:srgbClr val="BFC7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800" b="1">
                <a:solidFill>
                  <a:srgbClr val="1F3864"/>
                </a:solidFill>
                <a:latin typeface="BIZ UDPゴシック"/>
              </a:rPr>
              <a:t>コメント・備考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20040" y="1591056"/>
            <a:ext cx="2148840" cy="402336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2487168" y="1591056"/>
            <a:ext cx="1060704" cy="402336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3566160" y="1591056"/>
            <a:ext cx="1335024" cy="402336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4919472" y="1591056"/>
            <a:ext cx="1664208" cy="402336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6601968" y="1591056"/>
            <a:ext cx="5422392" cy="402336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393192" y="1655064"/>
            <a:ext cx="2020824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262626"/>
                </a:solidFill>
                <a:latin typeface="BIZ UDPゴシック"/>
              </a:rPr>
              <a:t>要件定義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523744" y="1655064"/>
            <a:ext cx="987551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262626"/>
                </a:solidFill>
                <a:latin typeface="BIZ UDPゴシック"/>
              </a:rPr>
              <a:t>田中</a:t>
            </a:r>
          </a:p>
        </p:txBody>
      </p:sp>
      <p:sp>
        <p:nvSpPr>
          <p:cNvPr id="26" name="Oval 25"/>
          <p:cNvSpPr/>
          <p:nvPr/>
        </p:nvSpPr>
        <p:spPr>
          <a:xfrm>
            <a:off x="3657600" y="1719072"/>
            <a:ext cx="146304" cy="146304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3840480" y="1663531"/>
            <a:ext cx="10241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dirty="0">
                <a:solidFill>
                  <a:srgbClr val="70AD47"/>
                </a:solidFill>
                <a:latin typeface="BIZ UDPゴシック"/>
              </a:rPr>
              <a:t>完了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974336" y="1728216"/>
            <a:ext cx="1152144" cy="128016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4974336" y="1728216"/>
            <a:ext cx="1152144" cy="128016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062127" y="1679788"/>
            <a:ext cx="58420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1" dirty="0">
                <a:solidFill>
                  <a:srgbClr val="70AD47"/>
                </a:solidFill>
                <a:latin typeface="BIZ UDPゴシック"/>
              </a:rPr>
              <a:t>100%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675120" y="1655064"/>
            <a:ext cx="5294376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767676"/>
                </a:solidFill>
                <a:latin typeface="BIZ UDPゴシック"/>
              </a:rPr>
              <a:t>機能要件定義書の承認取得完了。変更なし。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20040" y="2011680"/>
            <a:ext cx="2148840" cy="402336"/>
          </a:xfrm>
          <a:prstGeom prst="rect">
            <a:avLst/>
          </a:prstGeom>
          <a:solidFill>
            <a:srgbClr val="FFFFFF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2487168" y="2011680"/>
            <a:ext cx="1060704" cy="402336"/>
          </a:xfrm>
          <a:prstGeom prst="rect">
            <a:avLst/>
          </a:prstGeom>
          <a:solidFill>
            <a:srgbClr val="FFFFFF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3566160" y="2011680"/>
            <a:ext cx="1335024" cy="402336"/>
          </a:xfrm>
          <a:prstGeom prst="rect">
            <a:avLst/>
          </a:prstGeom>
          <a:solidFill>
            <a:srgbClr val="FFFFFF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4919472" y="2011680"/>
            <a:ext cx="1664208" cy="402336"/>
          </a:xfrm>
          <a:prstGeom prst="rect">
            <a:avLst/>
          </a:prstGeom>
          <a:solidFill>
            <a:srgbClr val="FFFFFF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6601968" y="2011680"/>
            <a:ext cx="5422392" cy="402336"/>
          </a:xfrm>
          <a:prstGeom prst="rect">
            <a:avLst/>
          </a:prstGeom>
          <a:solidFill>
            <a:srgbClr val="FFFFFF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393192" y="2075688"/>
            <a:ext cx="2020824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262626"/>
                </a:solidFill>
                <a:latin typeface="BIZ UDPゴシック"/>
              </a:rPr>
              <a:t>UI/UX設計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523744" y="2075688"/>
            <a:ext cx="987551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262626"/>
                </a:solidFill>
                <a:latin typeface="BIZ UDPゴシック"/>
              </a:rPr>
              <a:t>山田</a:t>
            </a:r>
          </a:p>
        </p:txBody>
      </p:sp>
      <p:sp>
        <p:nvSpPr>
          <p:cNvPr id="39" name="Oval 38"/>
          <p:cNvSpPr/>
          <p:nvPr/>
        </p:nvSpPr>
        <p:spPr>
          <a:xfrm>
            <a:off x="3657600" y="2139696"/>
            <a:ext cx="146304" cy="146304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3840480" y="2084155"/>
            <a:ext cx="10241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70AD47"/>
                </a:solidFill>
                <a:latin typeface="BIZ UDPゴシック"/>
              </a:rPr>
              <a:t>完了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974336" y="2148840"/>
            <a:ext cx="1152144" cy="128016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4974336" y="2148840"/>
            <a:ext cx="1152144" cy="128016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6062127" y="2100412"/>
            <a:ext cx="58420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1">
                <a:solidFill>
                  <a:srgbClr val="70AD47"/>
                </a:solidFill>
                <a:latin typeface="BIZ UDPゴシック"/>
              </a:rPr>
              <a:t>100%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675120" y="2075688"/>
            <a:ext cx="5294376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767676"/>
                </a:solidFill>
                <a:latin typeface="BIZ UDPゴシック"/>
              </a:rPr>
              <a:t>モックアップ確定・ステークホルダー共有済み。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20040" y="2432304"/>
            <a:ext cx="2148840" cy="402336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ectangle 45"/>
          <p:cNvSpPr/>
          <p:nvPr/>
        </p:nvSpPr>
        <p:spPr>
          <a:xfrm>
            <a:off x="2487168" y="2432304"/>
            <a:ext cx="1060704" cy="402336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ectangle 46"/>
          <p:cNvSpPr/>
          <p:nvPr/>
        </p:nvSpPr>
        <p:spPr>
          <a:xfrm>
            <a:off x="3566160" y="2432304"/>
            <a:ext cx="1335024" cy="402336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ectangle 47"/>
          <p:cNvSpPr/>
          <p:nvPr/>
        </p:nvSpPr>
        <p:spPr>
          <a:xfrm>
            <a:off x="4919472" y="2432304"/>
            <a:ext cx="1664208" cy="402336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ectangle 48"/>
          <p:cNvSpPr/>
          <p:nvPr/>
        </p:nvSpPr>
        <p:spPr>
          <a:xfrm>
            <a:off x="6601968" y="2432304"/>
            <a:ext cx="5422392" cy="402336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393192" y="2496312"/>
            <a:ext cx="2020824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262626"/>
                </a:solidFill>
                <a:latin typeface="BIZ UDPゴシック"/>
              </a:rPr>
              <a:t>フロントエンド開発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523744" y="2496312"/>
            <a:ext cx="987551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262626"/>
                </a:solidFill>
                <a:latin typeface="BIZ UDPゴシック"/>
              </a:rPr>
              <a:t>田中</a:t>
            </a:r>
          </a:p>
        </p:txBody>
      </p:sp>
      <p:sp>
        <p:nvSpPr>
          <p:cNvPr id="52" name="Oval 51"/>
          <p:cNvSpPr/>
          <p:nvPr/>
        </p:nvSpPr>
        <p:spPr>
          <a:xfrm>
            <a:off x="3657600" y="2560320"/>
            <a:ext cx="146304" cy="146304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TextBox 52"/>
          <p:cNvSpPr txBox="1"/>
          <p:nvPr/>
        </p:nvSpPr>
        <p:spPr>
          <a:xfrm>
            <a:off x="3840480" y="2504779"/>
            <a:ext cx="10241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70AD47"/>
                </a:solidFill>
                <a:latin typeface="BIZ UDPゴシック"/>
              </a:rPr>
              <a:t>順調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974336" y="2569464"/>
            <a:ext cx="1152144" cy="128016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Rectangle 54"/>
          <p:cNvSpPr/>
          <p:nvPr/>
        </p:nvSpPr>
        <p:spPr>
          <a:xfrm>
            <a:off x="4974336" y="2569464"/>
            <a:ext cx="806500" cy="128016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TextBox 55"/>
          <p:cNvSpPr txBox="1"/>
          <p:nvPr/>
        </p:nvSpPr>
        <p:spPr>
          <a:xfrm>
            <a:off x="6062127" y="2521036"/>
            <a:ext cx="58420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1">
                <a:solidFill>
                  <a:srgbClr val="70AD47"/>
                </a:solidFill>
                <a:latin typeface="BIZ UDPゴシック"/>
              </a:rPr>
              <a:t>70%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675120" y="2496312"/>
            <a:ext cx="5294376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767676"/>
                </a:solidFill>
                <a:latin typeface="BIZ UDPゴシック"/>
              </a:rPr>
              <a:t>計画比+5%。主要画面の実装完了。残はレスポンシブ対応。</a:t>
            </a:r>
          </a:p>
        </p:txBody>
      </p:sp>
      <p:sp>
        <p:nvSpPr>
          <p:cNvPr id="58" name="Rectangle 57"/>
          <p:cNvSpPr/>
          <p:nvPr/>
        </p:nvSpPr>
        <p:spPr>
          <a:xfrm>
            <a:off x="320040" y="2852928"/>
            <a:ext cx="2148840" cy="402336"/>
          </a:xfrm>
          <a:prstGeom prst="rect">
            <a:avLst/>
          </a:prstGeom>
          <a:solidFill>
            <a:srgbClr val="FFFFFF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Rectangle 58"/>
          <p:cNvSpPr/>
          <p:nvPr/>
        </p:nvSpPr>
        <p:spPr>
          <a:xfrm>
            <a:off x="2487168" y="2852928"/>
            <a:ext cx="1060704" cy="402336"/>
          </a:xfrm>
          <a:prstGeom prst="rect">
            <a:avLst/>
          </a:prstGeom>
          <a:solidFill>
            <a:srgbClr val="FFFFFF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Rectangle 59"/>
          <p:cNvSpPr/>
          <p:nvPr/>
        </p:nvSpPr>
        <p:spPr>
          <a:xfrm>
            <a:off x="3566160" y="2852928"/>
            <a:ext cx="1335024" cy="402336"/>
          </a:xfrm>
          <a:prstGeom prst="rect">
            <a:avLst/>
          </a:prstGeom>
          <a:solidFill>
            <a:srgbClr val="FFFFFF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Rectangle 60"/>
          <p:cNvSpPr/>
          <p:nvPr/>
        </p:nvSpPr>
        <p:spPr>
          <a:xfrm>
            <a:off x="4919472" y="2852928"/>
            <a:ext cx="1664208" cy="402336"/>
          </a:xfrm>
          <a:prstGeom prst="rect">
            <a:avLst/>
          </a:prstGeom>
          <a:solidFill>
            <a:srgbClr val="FFFFFF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Rectangle 61"/>
          <p:cNvSpPr/>
          <p:nvPr/>
        </p:nvSpPr>
        <p:spPr>
          <a:xfrm>
            <a:off x="6601968" y="2852928"/>
            <a:ext cx="5422392" cy="402336"/>
          </a:xfrm>
          <a:prstGeom prst="rect">
            <a:avLst/>
          </a:prstGeom>
          <a:solidFill>
            <a:srgbClr val="FFFFFF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TextBox 62"/>
          <p:cNvSpPr txBox="1"/>
          <p:nvPr/>
        </p:nvSpPr>
        <p:spPr>
          <a:xfrm>
            <a:off x="393192" y="2916936"/>
            <a:ext cx="2020824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262626"/>
                </a:solidFill>
                <a:latin typeface="BIZ UDPゴシック"/>
              </a:rPr>
              <a:t>バックエンド開発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2523744" y="2916936"/>
            <a:ext cx="987551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262626"/>
                </a:solidFill>
                <a:latin typeface="BIZ UDPゴシック"/>
              </a:rPr>
              <a:t>山田</a:t>
            </a:r>
          </a:p>
        </p:txBody>
      </p:sp>
      <p:sp>
        <p:nvSpPr>
          <p:cNvPr id="65" name="Oval 64"/>
          <p:cNvSpPr/>
          <p:nvPr/>
        </p:nvSpPr>
        <p:spPr>
          <a:xfrm>
            <a:off x="3657600" y="2980944"/>
            <a:ext cx="146304" cy="146304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TextBox 65"/>
          <p:cNvSpPr txBox="1"/>
          <p:nvPr/>
        </p:nvSpPr>
        <p:spPr>
          <a:xfrm>
            <a:off x="3840480" y="2925403"/>
            <a:ext cx="10241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70AD47"/>
                </a:solidFill>
                <a:latin typeface="BIZ UDPゴシック"/>
              </a:rPr>
              <a:t>順調</a:t>
            </a:r>
          </a:p>
        </p:txBody>
      </p:sp>
      <p:sp>
        <p:nvSpPr>
          <p:cNvPr id="67" name="Rectangle 66"/>
          <p:cNvSpPr/>
          <p:nvPr/>
        </p:nvSpPr>
        <p:spPr>
          <a:xfrm>
            <a:off x="4974336" y="2990088"/>
            <a:ext cx="1152144" cy="128016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Rectangle 67"/>
          <p:cNvSpPr/>
          <p:nvPr/>
        </p:nvSpPr>
        <p:spPr>
          <a:xfrm>
            <a:off x="4974336" y="2990088"/>
            <a:ext cx="691286" cy="128016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TextBox 68"/>
          <p:cNvSpPr txBox="1"/>
          <p:nvPr/>
        </p:nvSpPr>
        <p:spPr>
          <a:xfrm>
            <a:off x="6062127" y="2941660"/>
            <a:ext cx="58420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1">
                <a:solidFill>
                  <a:srgbClr val="70AD47"/>
                </a:solidFill>
                <a:latin typeface="BIZ UDPゴシック"/>
              </a:rPr>
              <a:t>60%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6675120" y="2916936"/>
            <a:ext cx="5294376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767676"/>
                </a:solidFill>
                <a:latin typeface="BIZ UDPゴシック"/>
              </a:rPr>
              <a:t>APIスペック確定済み。認証・商品検索APIの実装進行中。</a:t>
            </a:r>
          </a:p>
        </p:txBody>
      </p:sp>
      <p:sp>
        <p:nvSpPr>
          <p:cNvPr id="71" name="Rectangle 70"/>
          <p:cNvSpPr/>
          <p:nvPr/>
        </p:nvSpPr>
        <p:spPr>
          <a:xfrm>
            <a:off x="320040" y="3273552"/>
            <a:ext cx="2148840" cy="402336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Rectangle 71"/>
          <p:cNvSpPr/>
          <p:nvPr/>
        </p:nvSpPr>
        <p:spPr>
          <a:xfrm>
            <a:off x="2487168" y="3273552"/>
            <a:ext cx="1060704" cy="402336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Rectangle 72"/>
          <p:cNvSpPr/>
          <p:nvPr/>
        </p:nvSpPr>
        <p:spPr>
          <a:xfrm>
            <a:off x="3566160" y="3273552"/>
            <a:ext cx="1335024" cy="402336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4" name="Rectangle 73"/>
          <p:cNvSpPr/>
          <p:nvPr/>
        </p:nvSpPr>
        <p:spPr>
          <a:xfrm>
            <a:off x="4919472" y="3273552"/>
            <a:ext cx="1664208" cy="402336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Rectangle 74"/>
          <p:cNvSpPr/>
          <p:nvPr/>
        </p:nvSpPr>
        <p:spPr>
          <a:xfrm>
            <a:off x="6601968" y="3273552"/>
            <a:ext cx="5422392" cy="402336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TextBox 75"/>
          <p:cNvSpPr txBox="1"/>
          <p:nvPr/>
        </p:nvSpPr>
        <p:spPr>
          <a:xfrm>
            <a:off x="393192" y="3337560"/>
            <a:ext cx="2020824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262626"/>
                </a:solidFill>
                <a:latin typeface="BIZ UDPゴシック"/>
              </a:rPr>
              <a:t>テスト準備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2523744" y="3337560"/>
            <a:ext cx="987551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262626"/>
                </a:solidFill>
                <a:latin typeface="BIZ UDPゴシック"/>
              </a:rPr>
              <a:t>鈴木</a:t>
            </a:r>
          </a:p>
        </p:txBody>
      </p:sp>
      <p:sp>
        <p:nvSpPr>
          <p:cNvPr id="78" name="Oval 77"/>
          <p:cNvSpPr/>
          <p:nvPr/>
        </p:nvSpPr>
        <p:spPr>
          <a:xfrm>
            <a:off x="3657600" y="3401568"/>
            <a:ext cx="146304" cy="146304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9" name="TextBox 78"/>
          <p:cNvSpPr txBox="1"/>
          <p:nvPr/>
        </p:nvSpPr>
        <p:spPr>
          <a:xfrm>
            <a:off x="3840480" y="3346027"/>
            <a:ext cx="10241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70AD47"/>
                </a:solidFill>
                <a:latin typeface="BIZ UDPゴシック"/>
              </a:rPr>
              <a:t>順調</a:t>
            </a:r>
          </a:p>
        </p:txBody>
      </p:sp>
      <p:sp>
        <p:nvSpPr>
          <p:cNvPr id="80" name="Rectangle 79"/>
          <p:cNvSpPr/>
          <p:nvPr/>
        </p:nvSpPr>
        <p:spPr>
          <a:xfrm>
            <a:off x="4974336" y="3410712"/>
            <a:ext cx="1152144" cy="128016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1" name="Rectangle 80"/>
          <p:cNvSpPr/>
          <p:nvPr/>
        </p:nvSpPr>
        <p:spPr>
          <a:xfrm>
            <a:off x="4974336" y="3410712"/>
            <a:ext cx="345643" cy="128016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2" name="TextBox 81"/>
          <p:cNvSpPr txBox="1"/>
          <p:nvPr/>
        </p:nvSpPr>
        <p:spPr>
          <a:xfrm>
            <a:off x="6062127" y="3362284"/>
            <a:ext cx="58420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1">
                <a:solidFill>
                  <a:srgbClr val="70AD47"/>
                </a:solidFill>
                <a:latin typeface="BIZ UDPゴシック"/>
              </a:rPr>
              <a:t>30%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6675120" y="3337560"/>
            <a:ext cx="5294376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767676"/>
                </a:solidFill>
                <a:latin typeface="BIZ UDPゴシック"/>
              </a:rPr>
              <a:t>テスト仕様書作成中。ステージング環境容量を来週確認予定。</a:t>
            </a:r>
          </a:p>
        </p:txBody>
      </p:sp>
      <p:cxnSp>
        <p:nvCxnSpPr>
          <p:cNvPr id="84" name="Connector 83"/>
          <p:cNvCxnSpPr/>
          <p:nvPr/>
        </p:nvCxnSpPr>
        <p:spPr>
          <a:xfrm>
            <a:off x="320040" y="3767328"/>
            <a:ext cx="11868912" cy="0"/>
          </a:xfrm>
          <a:prstGeom prst="line">
            <a:avLst/>
          </a:prstGeom>
          <a:ln w="6350">
            <a:solidFill>
              <a:srgbClr val="D9D9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Oval 84"/>
          <p:cNvSpPr/>
          <p:nvPr/>
        </p:nvSpPr>
        <p:spPr>
          <a:xfrm>
            <a:off x="347472" y="3950207"/>
            <a:ext cx="201168" cy="201168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6" name="TextBox 85"/>
          <p:cNvSpPr txBox="1"/>
          <p:nvPr/>
        </p:nvSpPr>
        <p:spPr>
          <a:xfrm>
            <a:off x="594360" y="3922098"/>
            <a:ext cx="16459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dirty="0">
                <a:solidFill>
                  <a:srgbClr val="262626"/>
                </a:solidFill>
                <a:latin typeface="BIZ UDPゴシック"/>
              </a:rPr>
              <a:t>総合ステータス：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1949025" y="3879763"/>
            <a:ext cx="9144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dirty="0">
                <a:solidFill>
                  <a:srgbClr val="70AD47"/>
                </a:solidFill>
                <a:latin typeface="BIZ UDPゴシック"/>
              </a:rPr>
              <a:t>順調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4297680" y="3898052"/>
            <a:ext cx="109728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dirty="0">
                <a:solidFill>
                  <a:srgbClr val="262626"/>
                </a:solidFill>
                <a:latin typeface="BIZ UDPゴシック"/>
              </a:rPr>
              <a:t>全体進捗:</a:t>
            </a:r>
          </a:p>
        </p:txBody>
      </p:sp>
      <p:sp>
        <p:nvSpPr>
          <p:cNvPr id="89" name="Rectangle 88"/>
          <p:cNvSpPr/>
          <p:nvPr/>
        </p:nvSpPr>
        <p:spPr>
          <a:xfrm>
            <a:off x="5135879" y="3951562"/>
            <a:ext cx="5120640" cy="164592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0" name="Rectangle 89"/>
          <p:cNvSpPr/>
          <p:nvPr/>
        </p:nvSpPr>
        <p:spPr>
          <a:xfrm>
            <a:off x="5135879" y="3951562"/>
            <a:ext cx="4352544" cy="164592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1" name="TextBox 90"/>
          <p:cNvSpPr txBox="1"/>
          <p:nvPr/>
        </p:nvSpPr>
        <p:spPr>
          <a:xfrm>
            <a:off x="10347959" y="3914986"/>
            <a:ext cx="59436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dirty="0">
                <a:solidFill>
                  <a:srgbClr val="70AD47"/>
                </a:solidFill>
                <a:latin typeface="BIZ UDPゴシック"/>
              </a:rPr>
              <a:t>85%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10850879" y="3931920"/>
            <a:ext cx="100584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dirty="0">
                <a:solidFill>
                  <a:srgbClr val="70AD47"/>
                </a:solidFill>
                <a:latin typeface="BIZ UDPゴシック"/>
              </a:rPr>
              <a:t>計画比 +5%</a:t>
            </a:r>
          </a:p>
        </p:txBody>
      </p:sp>
      <p:cxnSp>
        <p:nvCxnSpPr>
          <p:cNvPr id="93" name="Connector 92"/>
          <p:cNvCxnSpPr/>
          <p:nvPr/>
        </p:nvCxnSpPr>
        <p:spPr>
          <a:xfrm>
            <a:off x="320040" y="4297679"/>
            <a:ext cx="11868912" cy="0"/>
          </a:xfrm>
          <a:prstGeom prst="line">
            <a:avLst/>
          </a:prstGeom>
          <a:ln w="6350">
            <a:solidFill>
              <a:srgbClr val="D9D9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4" name="Rectangle 93"/>
          <p:cNvSpPr/>
          <p:nvPr/>
        </p:nvSpPr>
        <p:spPr>
          <a:xfrm>
            <a:off x="320040" y="4389119"/>
            <a:ext cx="3657600" cy="256032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/>
            <a:r>
              <a:rPr sz="900" b="1">
                <a:solidFill>
                  <a:srgbClr val="FFFFFF"/>
                </a:solidFill>
                <a:latin typeface="BIZ UDPゴシック"/>
              </a:rPr>
              <a:t>完了タスク（今週）</a:t>
            </a:r>
          </a:p>
        </p:txBody>
      </p:sp>
      <p:sp>
        <p:nvSpPr>
          <p:cNvPr id="95" name="Rectangle 94"/>
          <p:cNvSpPr/>
          <p:nvPr/>
        </p:nvSpPr>
        <p:spPr>
          <a:xfrm>
            <a:off x="4032504" y="4389119"/>
            <a:ext cx="3657600" cy="256032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/>
            <a:r>
              <a:rPr sz="900" b="1">
                <a:solidFill>
                  <a:srgbClr val="FFFFFF"/>
                </a:solidFill>
                <a:latin typeface="BIZ UDPゴシック"/>
              </a:rPr>
              <a:t>現在の課題</a:t>
            </a:r>
          </a:p>
        </p:txBody>
      </p:sp>
      <p:sp>
        <p:nvSpPr>
          <p:cNvPr id="96" name="Rectangle 95"/>
          <p:cNvSpPr/>
          <p:nvPr/>
        </p:nvSpPr>
        <p:spPr>
          <a:xfrm>
            <a:off x="7744968" y="4389119"/>
            <a:ext cx="4416552" cy="256032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/>
            <a:r>
              <a:rPr sz="900" b="1">
                <a:solidFill>
                  <a:srgbClr val="FFFFFF"/>
                </a:solidFill>
                <a:latin typeface="BIZ UDPゴシック"/>
              </a:rPr>
              <a:t>次回アクション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384048" y="4645151"/>
            <a:ext cx="3529584" cy="895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900" b="0">
                <a:solidFill>
                  <a:srgbClr val="262626"/>
                </a:solidFill>
                <a:latin typeface="BIZ UDPゴシック"/>
              </a:rPr>
              <a:t>✔ 機能要件定義書　承認取得完了</a:t>
            </a:r>
          </a:p>
          <a:p>
            <a:pPr algn="l">
              <a:lnSpc>
                <a:spcPct val="150000"/>
              </a:lnSpc>
            </a:pPr>
            <a:r>
              <a:rPr sz="900" b="0">
                <a:solidFill>
                  <a:srgbClr val="262626"/>
                </a:solidFill>
                <a:latin typeface="BIZ UDPゴシック"/>
              </a:rPr>
              <a:t>✔ UIモックアップ確定・関係者共有</a:t>
            </a:r>
          </a:p>
          <a:p>
            <a:pPr algn="l">
              <a:lnSpc>
                <a:spcPct val="150000"/>
              </a:lnSpc>
            </a:pPr>
            <a:r>
              <a:rPr sz="900" b="0">
                <a:solidFill>
                  <a:srgbClr val="262626"/>
                </a:solidFill>
                <a:latin typeface="BIZ UDPゴシック"/>
              </a:rPr>
              <a:t>✔ 外部APIスペック策定完了</a:t>
            </a:r>
          </a:p>
          <a:p>
            <a:pPr algn="l">
              <a:lnSpc>
                <a:spcPct val="150000"/>
              </a:lnSpc>
            </a:pPr>
            <a:r>
              <a:rPr sz="900" b="0">
                <a:solidFill>
                  <a:srgbClr val="262626"/>
                </a:solidFill>
                <a:latin typeface="BIZ UDPゴシック"/>
              </a:rPr>
              <a:t>✔ DB設計レビュー（山田・田中）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4096512" y="4645151"/>
            <a:ext cx="3529584" cy="1095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900" b="0">
                <a:solidFill>
                  <a:srgbClr val="262626"/>
                </a:solidFill>
                <a:latin typeface="BIZ UDPゴシック"/>
              </a:rPr>
              <a:t>現時点で重大な課題はありません。</a:t>
            </a:r>
          </a:p>
          <a:p>
            <a:pPr algn="l">
              <a:lnSpc>
                <a:spcPct val="150000"/>
              </a:lnSpc>
            </a:pPr>
            <a:endParaRPr sz="900" b="0">
              <a:solidFill>
                <a:srgbClr val="262626"/>
              </a:solidFill>
              <a:latin typeface="BIZ UDPゴシック"/>
            </a:endParaRPr>
          </a:p>
          <a:p>
            <a:pPr algn="l">
              <a:lnSpc>
                <a:spcPct val="150000"/>
              </a:lnSpc>
            </a:pPr>
            <a:r>
              <a:rPr sz="900" b="0">
                <a:solidFill>
                  <a:srgbClr val="262626"/>
                </a:solidFill>
                <a:latin typeface="BIZ UDPゴシック"/>
              </a:rPr>
              <a:t>（軽微な懸念）</a:t>
            </a:r>
          </a:p>
          <a:p>
            <a:pPr algn="l">
              <a:lnSpc>
                <a:spcPct val="150000"/>
              </a:lnSpc>
            </a:pPr>
            <a:r>
              <a:rPr sz="900" b="0">
                <a:solidFill>
                  <a:srgbClr val="262626"/>
                </a:solidFill>
                <a:latin typeface="BIZ UDPゴシック"/>
              </a:rPr>
              <a:t>・ステージング環境の容量不足の可能性</a:t>
            </a:r>
          </a:p>
          <a:p>
            <a:pPr algn="l">
              <a:lnSpc>
                <a:spcPct val="150000"/>
              </a:lnSpc>
            </a:pPr>
            <a:r>
              <a:rPr sz="900" b="0">
                <a:solidFill>
                  <a:srgbClr val="262626"/>
                </a:solidFill>
                <a:latin typeface="BIZ UDPゴシック"/>
              </a:rPr>
              <a:t>  → 来週中に確認・拡張予定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7808975" y="4645151"/>
            <a:ext cx="4288536" cy="1718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900" b="0">
                <a:solidFill>
                  <a:srgbClr val="262626"/>
                </a:solidFill>
                <a:latin typeface="BIZ UDPゴシック"/>
              </a:rPr>
              <a:t>・フロントエンド実装着手　担当: 田中</a:t>
            </a:r>
          </a:p>
          <a:p>
            <a:pPr algn="l">
              <a:lnSpc>
                <a:spcPct val="150000"/>
              </a:lnSpc>
            </a:pPr>
            <a:r>
              <a:rPr sz="900" b="0">
                <a:solidFill>
                  <a:srgbClr val="262626"/>
                </a:solidFill>
                <a:latin typeface="BIZ UDPゴシック"/>
              </a:rPr>
              <a:t>  期限: 2026年8月15日〜</a:t>
            </a:r>
          </a:p>
          <a:p>
            <a:pPr algn="l">
              <a:lnSpc>
                <a:spcPct val="150000"/>
              </a:lnSpc>
            </a:pPr>
            <a:endParaRPr sz="900" b="0">
              <a:solidFill>
                <a:srgbClr val="262626"/>
              </a:solidFill>
              <a:latin typeface="BIZ UDPゴシック"/>
            </a:endParaRPr>
          </a:p>
          <a:p>
            <a:pPr algn="l">
              <a:lnSpc>
                <a:spcPct val="150000"/>
              </a:lnSpc>
            </a:pPr>
            <a:r>
              <a:rPr sz="900" b="0">
                <a:solidFill>
                  <a:srgbClr val="262626"/>
                </a:solidFill>
                <a:latin typeface="BIZ UDPゴシック"/>
              </a:rPr>
              <a:t>・ステージング環境準備　担当: 山田</a:t>
            </a:r>
          </a:p>
          <a:p>
            <a:pPr algn="l">
              <a:lnSpc>
                <a:spcPct val="150000"/>
              </a:lnSpc>
            </a:pPr>
            <a:r>
              <a:rPr sz="900" b="0">
                <a:solidFill>
                  <a:srgbClr val="262626"/>
                </a:solidFill>
                <a:latin typeface="BIZ UDPゴシック"/>
              </a:rPr>
              <a:t>  期限: 2026年8月17日〜</a:t>
            </a:r>
          </a:p>
          <a:p>
            <a:pPr algn="l">
              <a:lnSpc>
                <a:spcPct val="150000"/>
              </a:lnSpc>
            </a:pPr>
            <a:endParaRPr sz="900" b="0">
              <a:solidFill>
                <a:srgbClr val="262626"/>
              </a:solidFill>
              <a:latin typeface="BIZ UDPゴシック"/>
            </a:endParaRPr>
          </a:p>
          <a:p>
            <a:pPr algn="l">
              <a:lnSpc>
                <a:spcPct val="150000"/>
              </a:lnSpc>
            </a:pPr>
            <a:r>
              <a:rPr sz="900" b="0">
                <a:solidFill>
                  <a:srgbClr val="262626"/>
                </a:solidFill>
                <a:latin typeface="BIZ UDPゴシック"/>
              </a:rPr>
              <a:t>・週次進捗レビュー　チーム全員</a:t>
            </a:r>
          </a:p>
          <a:p>
            <a:pPr algn="l">
              <a:lnSpc>
                <a:spcPct val="150000"/>
              </a:lnSpc>
            </a:pPr>
            <a:r>
              <a:rPr sz="900" b="0">
                <a:solidFill>
                  <a:srgbClr val="262626"/>
                </a:solidFill>
                <a:latin typeface="BIZ UDPゴシック"/>
              </a:rPr>
              <a:t>  2026年8月14日（金）定例MTG</a:t>
            </a:r>
          </a:p>
        </p:txBody>
      </p:sp>
      <p:cxnSp>
        <p:nvCxnSpPr>
          <p:cNvPr id="100" name="Connector 99"/>
          <p:cNvCxnSpPr/>
          <p:nvPr/>
        </p:nvCxnSpPr>
        <p:spPr>
          <a:xfrm>
            <a:off x="320040" y="6662927"/>
            <a:ext cx="11868912" cy="0"/>
          </a:xfrm>
          <a:prstGeom prst="line">
            <a:avLst/>
          </a:prstGeom>
          <a:ln w="6350">
            <a:solidFill>
              <a:srgbClr val="D9D9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" name="TextBox 100"/>
          <p:cNvSpPr txBox="1"/>
          <p:nvPr/>
        </p:nvSpPr>
        <p:spPr>
          <a:xfrm>
            <a:off x="320040" y="6400461"/>
            <a:ext cx="1154887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dirty="0">
                <a:solidFill>
                  <a:srgbClr val="767676"/>
                </a:solidFill>
                <a:latin typeface="BIZ UDPゴシック"/>
              </a:rPr>
              <a:t>次回確認日: 2026年8月14日（金）　定例MTGにて報告予定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198</Words>
  <Application>Microsoft Office PowerPoint</Application>
  <PresentationFormat>ユーザー設定</PresentationFormat>
  <Paragraphs>65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BIZ UDPゴシック</vt:lpstr>
      <vt:lpstr>Meiryo UI</vt:lpstr>
      <vt:lpstr>游ゴシック</vt:lpstr>
      <vt:lpstr>Arial</vt:lpstr>
      <vt:lpstr>Calibri</vt:lpstr>
      <vt:lpstr>Office Theme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隆弘 野邊</cp:lastModifiedBy>
  <cp:revision>2</cp:revision>
  <dcterms:created xsi:type="dcterms:W3CDTF">2013-01-27T09:14:16Z</dcterms:created>
  <dcterms:modified xsi:type="dcterms:W3CDTF">2026-08-11T10:33:29Z</dcterms:modified>
  <cp:category/>
</cp:coreProperties>
</file>