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Noto Sans JP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C5D25B-8737-47DF-A35F-DDC5E20DA674}">
  <a:tblStyle styleId="{77C5D25B-8737-47DF-A35F-DDC5E20DA6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otoSansJP-regular.fntdata"/><Relationship Id="rId10" Type="http://schemas.openxmlformats.org/officeDocument/2006/relationships/slide" Target="slides/slide4.xml"/><Relationship Id="rId12" Type="http://schemas.openxmlformats.org/officeDocument/2006/relationships/font" Target="fonts/NotoSansJP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23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885354"/>
            <a:ext cx="5334000" cy="428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FF00">
                <a:alpha val="50000"/>
              </a:srgbClr>
            </a:outerShdw>
          </a:effectLst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908274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3885604"/>
            <a:ext cx="3238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586293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238250" y="1591121"/>
            <a:ext cx="466058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特徴 1：主な機能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238250" y="2086421"/>
            <a:ext cx="44386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最新のセンサー技術を搭載し、リアルタイムでの高精度なデータ計測を可能にします。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276350" y="3568451"/>
            <a:ext cx="462057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特徴 2：素材・技術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276350" y="4063751"/>
            <a:ext cx="44005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耐久性に優れた独自の複合素材を採用。過酷な環境下でも安定した性能を維持します。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238250" y="5545782"/>
            <a:ext cx="466058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特徴 3：設計のこだわり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238250" y="6041082"/>
            <a:ext cx="44386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人間工学に基づいたデザインにより、直感的な操作とストレスのない使用感を実現。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762000" y="267146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製品の特徴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571500" y="267146"/>
            <a:ext cx="95250" cy="581025"/>
          </a:xfrm>
          <a:prstGeom prst="rect">
            <a:avLst/>
          </a:prstGeom>
          <a:solidFill>
            <a:srgbClr val="2D5A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6350825" y="1952150"/>
            <a:ext cx="5183400" cy="419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571500" y="5559028"/>
            <a:ext cx="11049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独自の特許技術により、同等の価格帯で圧倒的なパフォーマンスを提供します。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571500" y="2080617"/>
            <a:ext cx="11049000" cy="319266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571500" y="2080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{77C5D25B-8737-47DF-A35F-DDC5E20DA674}</a:tableStyleId>
              </a:tblPr>
              <a:tblGrid>
                <a:gridCol w="2381250"/>
                <a:gridCol w="4922925"/>
                <a:gridCol w="3744825"/>
              </a:tblGrid>
              <a:tr h="638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比較項目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2E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本製品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2E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従来品 / 競合品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2E4B"/>
                    </a:solidFill>
                  </a:tcPr>
                </a:tc>
              </a:tr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効率性・処理速度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約40% 向上</a:t>
                      </a:r>
                      <a:endParaRPr/>
                    </a:p>
                  </a:txBody>
                  <a:tcPr marT="25400" marB="25400" marR="63500" marL="28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5A2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標準レベル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耐久性・寿命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業界最高水準 (5年保証)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5A2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平均 2〜3年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メンテナンス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自動洗浄・リモート診断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5A2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手動対応が必要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対応範囲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グローバル規格準拠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5A2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国内限定仕様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.png"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8462" y="5625703"/>
            <a:ext cx="1333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571500" y="3378844"/>
            <a:ext cx="2381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2952750" y="3378844"/>
            <a:ext cx="4922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7875686" y="3378844"/>
            <a:ext cx="374481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71500" y="4005560"/>
            <a:ext cx="2381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2952750" y="4005560"/>
            <a:ext cx="4922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875686" y="4005560"/>
            <a:ext cx="374481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71500" y="4632275"/>
            <a:ext cx="2381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2952750" y="4632275"/>
            <a:ext cx="4922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875686" y="4632275"/>
            <a:ext cx="374481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571500" y="5258990"/>
            <a:ext cx="2381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952750" y="5258990"/>
            <a:ext cx="4922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7875686" y="5258990"/>
            <a:ext cx="374481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9" name="Google Shape;1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7480" y="3004542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7480" y="3004542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競合・従来品に対する優位性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571500" y="903535"/>
            <a:ext cx="95250" cy="581025"/>
          </a:xfrm>
          <a:prstGeom prst="rect">
            <a:avLst/>
          </a:prstGeom>
          <a:solidFill>
            <a:srgbClr val="2D5A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26232"/>
            <a:ext cx="3492549" cy="319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1526232"/>
            <a:ext cx="3492549" cy="319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1526232"/>
            <a:ext cx="3492549" cy="319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5101828"/>
            <a:ext cx="11049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6700" y="19167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794225" y="2916882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5A27"/>
                </a:solidFill>
                <a:latin typeface="Noto Sans JP"/>
                <a:ea typeface="Noto Sans JP"/>
                <a:cs typeface="Noto Sans JP"/>
                <a:sym typeface="Noto Sans JP"/>
              </a:rPr>
              <a:t>運用コストを削減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866775" y="3364557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エネルギー効率の改善と長寿命設計により、年間のランニングコストを大幅に抑えることができます。</a:t>
            </a:r>
            <a:endParaRPr/>
          </a:p>
        </p:txBody>
      </p:sp>
      <p:pic>
        <p:nvPicPr>
          <p:cNvPr descr="image.png" id="135" name="Google Shape;13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0" y="19167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4572524" y="2916882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5A27"/>
                </a:solidFill>
                <a:latin typeface="Noto Sans JP"/>
                <a:ea typeface="Noto Sans JP"/>
                <a:cs typeface="Noto Sans JP"/>
                <a:sym typeface="Noto Sans JP"/>
              </a:rPr>
              <a:t>作業時間を短縮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4645074" y="3364557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高度な自動化機能により、従来のワークフローを最適化。現場の生産性を最大化します。</a:t>
            </a:r>
            <a:endParaRPr/>
          </a:p>
        </p:txBody>
      </p:sp>
      <p:pic>
        <p:nvPicPr>
          <p:cNvPr descr="image.png" id="138" name="Google Shape;13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93299" y="19167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/>
        </p:nvSpPr>
        <p:spPr>
          <a:xfrm>
            <a:off x="8350824" y="2916882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5A27"/>
                </a:solidFill>
                <a:latin typeface="Noto Sans JP"/>
                <a:ea typeface="Noto Sans JP"/>
                <a:cs typeface="Noto Sans JP"/>
                <a:sym typeface="Noto Sans JP"/>
              </a:rPr>
              <a:t>ビジネスの成長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8423374" y="3364557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安定した品質と信頼性により、ダウンタイムを最小化し、長期的な事業拡大を強力にサポートします。</a:t>
            </a:r>
            <a:endParaRPr/>
          </a:p>
        </p:txBody>
      </p:sp>
      <p:pic>
        <p:nvPicPr>
          <p:cNvPr descr="image.png" id="141" name="Google Shape;14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1500" y="5101828"/>
            <a:ext cx="11049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65300" y="2145357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43600" y="2145357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721899" y="214535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762000" y="659457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お客様にもたらす利益</a:t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571500" y="659457"/>
            <a:ext cx="95250" cy="581025"/>
          </a:xfrm>
          <a:prstGeom prst="rect">
            <a:avLst/>
          </a:prstGeom>
          <a:solidFill>
            <a:srgbClr val="2D5A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50094"/>
            <a:ext cx="5334000" cy="4156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950094"/>
            <a:ext cx="5334000" cy="4156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50" y="4392215"/>
            <a:ext cx="4762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50" y="2235844"/>
            <a:ext cx="12954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857250" y="2864494"/>
            <a:ext cx="50006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第三者機関による証明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857250" y="3435994"/>
            <a:ext cx="47625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99.8%</a:t>
            </a:r>
            <a:r>
              <a:rPr b="0" i="0" lang="en-US" sz="12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の稼働率を達成</a:t>
            </a:r>
            <a:endParaRPr/>
          </a:p>
        </p:txBody>
      </p:sp>
      <p:pic>
        <p:nvPicPr>
          <p:cNvPr descr="image.png" id="158" name="Google Shape;15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2250" y="2235844"/>
            <a:ext cx="116205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6572250" y="2864494"/>
            <a:ext cx="50006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お客様の声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6715125" y="3388369"/>
            <a:ext cx="4619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 「導入後、トラブルが劇的に減り、現場の士気が高まりました。もっと早く導入すべきでした。」 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6572250" y="3388369"/>
            <a:ext cx="38100" cy="457200"/>
          </a:xfrm>
          <a:prstGeom prst="rect">
            <a:avLst/>
          </a:prstGeom>
          <a:solidFill>
            <a:srgbClr val="2D5A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6572250" y="3988444"/>
            <a:ext cx="476250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— 大手製造メーカー A社 施設管理責任者様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990600" y="4292292"/>
            <a:ext cx="571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047750" y="4293244"/>
            <a:ext cx="4572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国際標準規格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ISO 9001</a:t>
            </a: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取得済み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990600" y="4566582"/>
            <a:ext cx="571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047750" y="4567535"/>
            <a:ext cx="4572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業界トップシェア企業による導入実績多数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990600" y="4840872"/>
            <a:ext cx="571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1047750" y="4841825"/>
            <a:ext cx="4572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連続1,000時間の負荷試験をクリア</a:t>
            </a:r>
            <a:endParaRPr/>
          </a:p>
        </p:txBody>
      </p:sp>
      <p:pic>
        <p:nvPicPr>
          <p:cNvPr descr="image.png" id="169" name="Google Shape;16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72250" y="4392215"/>
            <a:ext cx="4762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B2E4B"/>
                </a:solidFill>
                <a:latin typeface="Noto Sans JP"/>
                <a:ea typeface="Noto Sans JP"/>
                <a:cs typeface="Noto Sans JP"/>
                <a:sym typeface="Noto Sans JP"/>
              </a:rPr>
              <a:t>信頼性を示す証拠</a:t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571500" y="903535"/>
            <a:ext cx="95250" cy="581025"/>
          </a:xfrm>
          <a:prstGeom prst="rect">
            <a:avLst/>
          </a:prstGeom>
          <a:solidFill>
            <a:srgbClr val="2D5A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