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Noto Sans JP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otoSansJP-bold.fntdata"/><Relationship Id="rId10" Type="http://schemas.openxmlformats.org/officeDocument/2006/relationships/font" Target="fonts/NotoSansJP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12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4.png"/><Relationship Id="rId13" Type="http://schemas.openxmlformats.org/officeDocument/2006/relationships/image" Target="../media/image18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3.png"/><Relationship Id="rId1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86500"/>
            <a:ext cx="1219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952500" y="-952500"/>
            <a:ext cx="3810000" cy="3810000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4001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2576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理由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115175" y="64579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具体例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125075" y="6457950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結論の再提示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71500" y="1126033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C5A059"/>
                </a:solidFill>
                <a:latin typeface="Noto Sans JP"/>
                <a:ea typeface="Noto Sans JP"/>
                <a:cs typeface="Noto Sans JP"/>
                <a:sym typeface="Noto Sans JP"/>
              </a:rPr>
              <a:t>結論 / POINT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1526083"/>
            <a:ext cx="5200650" cy="1279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この製品が提供する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2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圧倒的な価値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62000" y="3091755"/>
            <a:ext cx="4762500" cy="10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ひとことで伝える製品メリット：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 業務効率を30%向上させ、コストを削減します。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571500" y="3091755"/>
            <a:ext cx="47625" cy="1097012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2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00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7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774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571500" y="456976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主な製品価値：</a:t>
            </a: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 業界トップクラスの処理速度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71500" y="501744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お客様の課題解決：</a:t>
            </a: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 リソースの最適化を支援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571500" y="546511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8575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対象業界：</a:t>
            </a: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 製造業、物流、ITサービス</a:t>
            </a:r>
            <a:endParaRPr/>
          </a:p>
        </p:txBody>
      </p:sp>
      <p:pic>
        <p:nvPicPr>
          <p:cNvPr descr="image.png" id="101" name="Google Shape;10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631680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507935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5527030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3143250"/>
            <a:ext cx="2524125" cy="3251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25" y="3143250"/>
            <a:ext cx="2524125" cy="3251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0" y="3143250"/>
            <a:ext cx="2524125" cy="3251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5875" y="3143250"/>
            <a:ext cx="2524125" cy="3251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286500"/>
            <a:ext cx="1219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/>
          <p:nvPr/>
        </p:nvSpPr>
        <p:spPr>
          <a:xfrm>
            <a:off x="9334500" y="4000500"/>
            <a:ext cx="3810000" cy="3810000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62000" y="7620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理由 / REASON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71500" y="381000"/>
            <a:ext cx="95250" cy="10096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14001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42576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理由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7115175" y="64579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具体例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0125075" y="6457950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結論の再提示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495300" y="1581150"/>
            <a:ext cx="11201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選ばれる理由：製品の強み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62000" y="2266950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なぜ当社の製品が、グローバル市場で高く評価されているのか</a:t>
            </a:r>
            <a:endParaRPr/>
          </a:p>
        </p:txBody>
      </p:sp>
      <p:pic>
        <p:nvPicPr>
          <p:cNvPr descr="image.png" id="122" name="Google Shape;12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2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100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67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774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998934" y="4171950"/>
            <a:ext cx="205025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理由 1：先進的な設計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1047750" y="4933950"/>
            <a:ext cx="1952625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最新のAI技術を統合し、複雑なデータ処理を自動化。将来的な拡張性も備えています。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3713559" y="4171950"/>
            <a:ext cx="205025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理由 2：信頼できる品質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3762375" y="4933950"/>
            <a:ext cx="1952625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厳格な国際規格に準拠。24時間365日の安定稼働を保証する高い耐久性を誇ります。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6428184" y="4171950"/>
            <a:ext cx="205025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理由 3：簡単な操作性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6477000" y="4933950"/>
            <a:ext cx="1952625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直感的なUIデザインを採用。トレーニングコストを最小限に抑え、即戦力として導入可能です。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9142809" y="4171950"/>
            <a:ext cx="205025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理由 4：幅広い用途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9191625" y="4629150"/>
            <a:ext cx="1952625" cy="97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4A5568"/>
                </a:solidFill>
                <a:latin typeface="Noto Sans JP"/>
                <a:ea typeface="Noto Sans JP"/>
                <a:cs typeface="Noto Sans JP"/>
                <a:sym typeface="Noto Sans JP"/>
              </a:rPr>
              <a:t>小規模チームから大規模エンタープライズまで、多様なビジネスニーズに柔軟に対応します。</a:t>
            </a:r>
            <a:endParaRPr/>
          </a:p>
        </p:txBody>
      </p:sp>
      <p:pic>
        <p:nvPicPr>
          <p:cNvPr descr="image.png" id="134" name="Google Shape;13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33562" y="35337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48187" y="35337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6625" y="3533775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53625" y="3533775"/>
            <a:ext cx="42862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2" name="Google Shape;1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610225"/>
            <a:ext cx="10668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3" name="Google Shape;14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933700"/>
            <a:ext cx="51435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933700"/>
            <a:ext cx="51435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25" y="2800350"/>
            <a:ext cx="16954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86525" y="2800350"/>
            <a:ext cx="18764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7" name="Google Shape;14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6286500"/>
            <a:ext cx="1219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/>
          <p:nvPr/>
        </p:nvSpPr>
        <p:spPr>
          <a:xfrm>
            <a:off x="762000" y="7620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具体例 / EXAMPLE</a:t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71500" y="381000"/>
            <a:ext cx="95250" cy="10096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14001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42576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理由</a:t>
            </a:r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7115175" y="64579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具体例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10125075" y="6457950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結論の再提示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762000" y="1581150"/>
            <a:ext cx="11201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導入シーンと活用例：期待できる成果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762000" y="2152650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実際のビジネス環境における改善イメージ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3143250" y="6235005"/>
            <a:ext cx="7038975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利用イメージ：</a:t>
            </a:r>
            <a:r>
              <a:rPr b="0" i="0" lang="en-US" sz="13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 モバイル端末から即座にアクセスし、現場での即時対応が可能になります。</a:t>
            </a:r>
            <a:endParaRPr/>
          </a:p>
        </p:txBody>
      </p:sp>
      <p:pic>
        <p:nvPicPr>
          <p:cNvPr descr="image.png" id="157" name="Google Shape;15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2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100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67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774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2500" y="5800725"/>
            <a:ext cx="1905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/>
          <p:nvPr/>
        </p:nvSpPr>
        <p:spPr>
          <a:xfrm>
            <a:off x="1371600" y="33718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1438275" y="33718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手作業によるデータ入力のミスが多発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1371600" y="36766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1438275" y="36766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プロセスの透明性が低く、進捗把握が困難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371600" y="39814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438275" y="39814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各部門間での情報連携に数日を要する</a:t>
            </a:r>
            <a:endParaRPr/>
          </a:p>
        </p:txBody>
      </p:sp>
      <p:pic>
        <p:nvPicPr>
          <p:cNvPr descr="image.png" id="168" name="Google Shape;16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90875" y="4581525"/>
            <a:ext cx="2857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/>
        </p:nvSpPr>
        <p:spPr>
          <a:xfrm>
            <a:off x="6896100" y="33718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6962775" y="33718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全自動化によりエラー率が「ゼロ」に改善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6896100" y="36766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6962775" y="36766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リアルタイムダッシュボードで進捗を可視化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6896100" y="398145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6962775" y="3981450"/>
            <a:ext cx="41719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意思決定のスピードが従来の5倍に向上</a:t>
            </a:r>
            <a:endParaRPr/>
          </a:p>
        </p:txBody>
      </p:sp>
      <p:pic>
        <p:nvPicPr>
          <p:cNvPr descr="image.png" id="175" name="Google Shape;175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67750" y="4581525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5004196"/>
            <a:ext cx="10668000" cy="1870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286500"/>
            <a:ext cx="12192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/>
          <p:nvPr/>
        </p:nvSpPr>
        <p:spPr>
          <a:xfrm>
            <a:off x="2286000" y="-381000"/>
            <a:ext cx="7620000" cy="7620000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762000" y="762000"/>
            <a:ext cx="11401425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結論の再提示 / SUMMARY</a:t>
            </a: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571500" y="381000"/>
            <a:ext cx="95250" cy="10096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14001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4257675" y="6457950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理由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7115175" y="645795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具体例</a:t>
            </a:r>
            <a:endParaRPr/>
          </a:p>
        </p:txBody>
      </p:sp>
      <p:sp>
        <p:nvSpPr>
          <p:cNvPr id="188" name="Google Shape;188;p16"/>
          <p:cNvSpPr txBox="1"/>
          <p:nvPr/>
        </p:nvSpPr>
        <p:spPr>
          <a:xfrm>
            <a:off x="10125075" y="6457950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結論の再提示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495300" y="1581150"/>
            <a:ext cx="112014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この製品が実現する価値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762000" y="2371725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次世代のビジネススタンダードを、貴社と共に構築します。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1047750" y="5518546"/>
            <a:ext cx="100965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次のステップ：貴社の課題解決をスタートしましょう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1047750" y="6074717"/>
            <a:ext cx="100965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お問い合わせ</a:t>
            </a:r>
            <a:r>
              <a:rPr b="0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デモを依頼する</a:t>
            </a:r>
            <a:r>
              <a:rPr b="0" i="0" lang="en-US" sz="1200" u="none" cap="none" strike="noStrike">
                <a:solidFill>
                  <a:srgbClr val="FFFFFF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r>
              <a:rPr b="1" i="0" lang="en-US" sz="1200" u="none" cap="none" strike="noStrik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お見積りはこちら</a:t>
            </a:r>
            <a:endParaRPr/>
          </a:p>
        </p:txBody>
      </p:sp>
      <p:pic>
        <p:nvPicPr>
          <p:cNvPr descr="image.png" id="193" name="Google Shape;19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2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00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75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6" name="Google Shape;1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77425" y="649605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 txBox="1"/>
          <p:nvPr/>
        </p:nvSpPr>
        <p:spPr>
          <a:xfrm>
            <a:off x="990600" y="3455491"/>
            <a:ext cx="322712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重要ポイント 1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990600" y="3903166"/>
            <a:ext cx="3073449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圧倒的なスピードと安定性の両立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4673649" y="3455491"/>
            <a:ext cx="322712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重要ポイント 2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4673649" y="3903166"/>
            <a:ext cx="3073449" cy="274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導入後すぐに実感できる高いROI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8356699" y="3455491"/>
            <a:ext cx="3227122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2D5B"/>
                </a:solidFill>
                <a:latin typeface="Noto Sans JP"/>
                <a:ea typeface="Noto Sans JP"/>
                <a:cs typeface="Noto Sans JP"/>
                <a:sym typeface="Noto Sans JP"/>
              </a:rPr>
              <a:t>重要ポイント 3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8356699" y="3903166"/>
            <a:ext cx="3073449" cy="54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グローバル基準のセキュリティとサポート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