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6858000" cx="12192000"/>
  <p:notesSz cx="6858000" cy="9144000"/>
  <p:embeddedFontLst>
    <p:embeddedFont>
      <p:font typeface="Noto Sans JP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A70D10-65BF-448A-837C-A3868A825DFF}">
  <a:tblStyle styleId="{70A70D10-65BF-448A-837C-A3868A825D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NotoSansJP-bold.fntdata"/><Relationship Id="rId10" Type="http://schemas.openxmlformats.org/officeDocument/2006/relationships/font" Target="fonts/NotoSansJP-regular.fnt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157263"/>
            <a:ext cx="52387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1455390"/>
            <a:ext cx="211455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571500" y="1922115"/>
            <a:ext cx="5500687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2244"/>
                </a:solidFill>
                <a:latin typeface="Noto Sans JP"/>
                <a:ea typeface="Noto Sans JP"/>
                <a:cs typeface="Noto Sans JP"/>
                <a:sym typeface="Noto Sans JP"/>
              </a:rPr>
              <a:t>製品名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571500" y="3027015"/>
            <a:ext cx="52387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革新的な技術でビジネスの効率を最大化します。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571500" y="3678435"/>
            <a:ext cx="5500687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2244"/>
                </a:solidFill>
                <a:latin typeface="Noto Sans JP"/>
                <a:ea typeface="Noto Sans JP"/>
                <a:cs typeface="Noto Sans JP"/>
                <a:sym typeface="Noto Sans JP"/>
              </a:rPr>
              <a:t>主な特長 / おすすめポイント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000125" y="4126110"/>
            <a:ext cx="48101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要点 1：高品質</a:t>
            </a:r>
            <a:r>
              <a:rPr b="0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 — 厳格な品質基準をクリアした信頼の設計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000125" y="4973835"/>
            <a:ext cx="48101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要点 2：使いやすい設計</a:t>
            </a:r>
            <a:r>
              <a:rPr b="0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 — 直感的な操作で誰でも即座に導入可能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000125" y="5821560"/>
            <a:ext cx="48101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要点 3：コスト削減に貢献</a:t>
            </a:r>
            <a:r>
              <a:rPr b="0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 — 運用効率の向上により、大幅なコストダウンを実現</a:t>
            </a:r>
            <a:endParaRPr/>
          </a:p>
        </p:txBody>
      </p:sp>
      <p:pic>
        <p:nvPicPr>
          <p:cNvPr descr="image.png" id="93" name="Google Shape;9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16421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" name="Google Shape;9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5011935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5" name="Google Shape;9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5859660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762000" y="571500"/>
            <a:ext cx="11401425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2244"/>
                </a:solidFill>
                <a:latin typeface="Noto Sans JP"/>
                <a:ea typeface="Noto Sans JP"/>
                <a:cs typeface="Noto Sans JP"/>
                <a:sym typeface="Noto Sans JP"/>
              </a:rPr>
              <a:t>製品の概要</a:t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571500" y="571500"/>
            <a:ext cx="76200" cy="50289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571500" y="1455390"/>
            <a:ext cx="5500687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62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2244"/>
                </a:solidFill>
                <a:latin typeface="Noto Sans JP"/>
                <a:ea typeface="Noto Sans JP"/>
                <a:cs typeface="Noto Sans JP"/>
                <a:sym typeface="Noto Sans JP"/>
              </a:rPr>
              <a:t>主な機能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571500" y="1903065"/>
            <a:ext cx="523875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導入によって、これまで解決が困難だった以下の課題を解決します。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571500" y="4684365"/>
            <a:ext cx="5500687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2244"/>
                </a:solidFill>
                <a:latin typeface="Noto Sans JP"/>
                <a:ea typeface="Noto Sans JP"/>
                <a:cs typeface="Noto Sans JP"/>
                <a:sym typeface="Noto Sans JP"/>
              </a:rPr>
              <a:t>利用シーン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571500" y="5132040"/>
            <a:ext cx="523875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グローバル展開するビジネス現場や、高精度な管理が求められる研究施設など、多岐にわたる環境で性能を発揮します。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6381750" y="1455390"/>
            <a:ext cx="5500687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62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2244"/>
                </a:solidFill>
                <a:latin typeface="Noto Sans JP"/>
                <a:ea typeface="Noto Sans JP"/>
                <a:cs typeface="Noto Sans JP"/>
                <a:sym typeface="Noto Sans JP"/>
              </a:rPr>
              <a:t>技術仕様</a:t>
            </a:r>
            <a:endParaRPr/>
          </a:p>
        </p:txBody>
      </p:sp>
      <p:pic>
        <p:nvPicPr>
          <p:cNvPr descr="image.png" id="108" name="Google Shape;1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512540"/>
            <a:ext cx="180975" cy="17829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1000125" y="2703165"/>
            <a:ext cx="48101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解決できる課題: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 複雑なデータ管理の簡素化と自動化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1000125" y="3246090"/>
            <a:ext cx="48101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導入メリット: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 人的エラーを80%削減し、分析精度を向上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1000125" y="4093815"/>
            <a:ext cx="48101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用途: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 製造、物流、ITインフラなど幅広い業界に対応</a:t>
            </a:r>
            <a:endParaRPr/>
          </a:p>
        </p:txBody>
      </p:sp>
      <p:pic>
        <p:nvPicPr>
          <p:cNvPr descr="image.png" id="112" name="Google Shape;11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4741515"/>
            <a:ext cx="133350" cy="178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3" name="Google Shape;11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1750" y="1512540"/>
            <a:ext cx="180975" cy="1782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4" name="Google Shape;114;p14"/>
          <p:cNvGraphicFramePr/>
          <p:nvPr/>
        </p:nvGraphicFramePr>
        <p:xfrm>
          <a:off x="6381750" y="19030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{70A70D10-65BF-448A-837C-A3868A825DFF}</a:tableStyleId>
              </a:tblPr>
              <a:tblGrid>
                <a:gridCol w="2006200"/>
                <a:gridCol w="3232550"/>
              </a:tblGrid>
              <a:tr h="598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仕様項目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説明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</a:tr>
              <a:tr h="598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プロセッサ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次世代AI統合型チップ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FD"/>
                    </a:solidFill>
                  </a:tcPr>
                </a:tc>
              </a:tr>
              <a:tr h="598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接続性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5G / Wi-Fi 6E / Bluetooth 5.3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FD"/>
                    </a:solidFill>
                  </a:tcPr>
                </a:tc>
              </a:tr>
              <a:tr h="598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耐候性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IP68 完全防水防塵設計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FD"/>
                    </a:solidFill>
                  </a:tcPr>
                </a:tc>
              </a:tr>
              <a:tr h="598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インターフェース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USB-C x3, HDMI 2.1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FD"/>
                    </a:solidFill>
                  </a:tcPr>
                </a:tc>
              </a:tr>
              <a:tr h="598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特長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超低遅延および高セキュリティ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FD"/>
                    </a:solidFill>
                  </a:tcPr>
                </a:tc>
              </a:tr>
            </a:tbl>
          </a:graphicData>
        </a:graphic>
      </p:graphicFrame>
      <p:sp>
        <p:nvSpPr>
          <p:cNvPr id="115" name="Google Shape;115;p14"/>
          <p:cNvSpPr/>
          <p:nvPr/>
        </p:nvSpPr>
        <p:spPr>
          <a:xfrm>
            <a:off x="6381750" y="3079402"/>
            <a:ext cx="200620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8387953" y="3079402"/>
            <a:ext cx="323254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6381750" y="3679477"/>
            <a:ext cx="200620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8387953" y="3679477"/>
            <a:ext cx="323254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6381750" y="4279552"/>
            <a:ext cx="200620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8387953" y="4279552"/>
            <a:ext cx="323254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6381750" y="4879627"/>
            <a:ext cx="200620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8387953" y="4879627"/>
            <a:ext cx="323254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6381750" y="5479702"/>
            <a:ext cx="200620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8387953" y="5479702"/>
            <a:ext cx="323254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762000" y="571500"/>
            <a:ext cx="11401425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2244"/>
                </a:solidFill>
                <a:latin typeface="Noto Sans JP"/>
                <a:ea typeface="Noto Sans JP"/>
                <a:cs typeface="Noto Sans JP"/>
                <a:sym typeface="Noto Sans JP"/>
              </a:rPr>
              <a:t>製品詳細と解決できる課題</a:t>
            </a: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571500" y="571500"/>
            <a:ext cx="76200" cy="50289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1" name="Google Shape;13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2" name="Google Shape;13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430660"/>
            <a:ext cx="3492549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3" name="Google Shape;13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430660"/>
            <a:ext cx="3492549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430660"/>
            <a:ext cx="3492549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6810375"/>
            <a:ext cx="12192000" cy="4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 txBox="1"/>
          <p:nvPr/>
        </p:nvSpPr>
        <p:spPr>
          <a:xfrm>
            <a:off x="571500" y="1683990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3366"/>
                </a:solidFill>
                <a:latin typeface="Noto Sans JP"/>
                <a:ea typeface="Noto Sans JP"/>
                <a:cs typeface="Noto Sans JP"/>
                <a:sym typeface="Noto Sans JP"/>
              </a:rPr>
              <a:t>世界中のクライアントに選ばれる3つの柱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95275" y="5869185"/>
            <a:ext cx="1160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244"/>
                </a:solidFill>
                <a:latin typeface="Noto Sans JP"/>
                <a:ea typeface="Noto Sans JP"/>
                <a:cs typeface="Noto Sans JP"/>
                <a:sym typeface="Noto Sans JP"/>
              </a:rPr>
              <a:t>まとめ 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571500" y="6497835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私たちは、貴社のパートナーとして最適なソリューションを共に構築します。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571500" y="7183635"/>
            <a:ext cx="11049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デモを依頼する</a:t>
            </a:r>
            <a:r>
              <a:rPr b="0" i="0" lang="en-US" sz="12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お見積りはこちら</a:t>
            </a:r>
            <a:r>
              <a:rPr b="0" i="0" lang="en-US" sz="12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b="1" i="0" lang="en-US" sz="1200" u="none" cap="none" strike="noStrike">
                <a:solidFill>
                  <a:srgbClr val="003366"/>
                </a:solidFill>
                <a:latin typeface="Noto Sans JP"/>
                <a:ea typeface="Noto Sans JP"/>
                <a:cs typeface="Noto Sans JP"/>
                <a:sym typeface="Noto Sans JP"/>
              </a:rPr>
              <a:t>お問い合わせ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794225" y="3468885"/>
            <a:ext cx="3047099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244"/>
                </a:solidFill>
                <a:latin typeface="Noto Sans JP"/>
                <a:ea typeface="Noto Sans JP"/>
                <a:cs typeface="Noto Sans JP"/>
                <a:sym typeface="Noto Sans JP"/>
              </a:rPr>
              <a:t>信頼できる品質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866775" y="3992760"/>
            <a:ext cx="2901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日本国内の製造拠点による徹底した品質管理と、24時間365日のサポート体制を提供します。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4572524" y="3468885"/>
            <a:ext cx="3047099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244"/>
                </a:solidFill>
                <a:latin typeface="Noto Sans JP"/>
                <a:ea typeface="Noto Sans JP"/>
                <a:cs typeface="Noto Sans JP"/>
                <a:sym typeface="Noto Sans JP"/>
              </a:rPr>
              <a:t>実用的なデザイン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4645074" y="3992760"/>
            <a:ext cx="2901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ユーザーフィードバックを基に設計された、無駄のない洗練されたユーザー体験を実現します。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8350824" y="3468885"/>
            <a:ext cx="3047099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244"/>
                </a:solidFill>
                <a:latin typeface="Noto Sans JP"/>
                <a:ea typeface="Noto Sans JP"/>
                <a:cs typeface="Noto Sans JP"/>
                <a:sym typeface="Noto Sans JP"/>
              </a:rPr>
              <a:t>ビジネス価値の向上</a:t>
            </a: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8423374" y="3992760"/>
            <a:ext cx="2901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単なるツールの導入に留まらず、貴社のビジネスモデルそのものの進化を後押しします。</a:t>
            </a:r>
            <a:endParaRPr/>
          </a:p>
        </p:txBody>
      </p:sp>
      <p:pic>
        <p:nvPicPr>
          <p:cNvPr descr="image.png" id="146" name="Google Shape;14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7200" y="283071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7" name="Google Shape;147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05500" y="283071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8" name="Google Shape;148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683799" y="283071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762000" y="571500"/>
            <a:ext cx="11401425" cy="502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2244"/>
                </a:solidFill>
                <a:latin typeface="Noto Sans JP"/>
                <a:ea typeface="Noto Sans JP"/>
                <a:cs typeface="Noto Sans JP"/>
                <a:sym typeface="Noto Sans JP"/>
              </a:rPr>
              <a:t>この製品が選ばれる理由</a:t>
            </a: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571500" y="571500"/>
            <a:ext cx="76200" cy="50289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