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12192000"/>
  <p:notesSz cx="6858000" cy="9144000"/>
  <p:embeddedFontLst>
    <p:embeddedFont>
      <p:font typeface="Noto Sans JP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otoSansJP-regular.fntdata"/><Relationship Id="rId8" Type="http://schemas.openxmlformats.org/officeDocument/2006/relationships/font" Target="fonts/NotoSansJ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5" Type="http://schemas.openxmlformats.org/officeDocument/2006/relationships/image" Target="../media/image12.png"/><Relationship Id="rId14" Type="http://schemas.openxmlformats.org/officeDocument/2006/relationships/image" Target="../media/image13.png"/><Relationship Id="rId17" Type="http://schemas.openxmlformats.org/officeDocument/2006/relationships/image" Target="../media/image14.png"/><Relationship Id="rId16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18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714500"/>
            <a:ext cx="4090094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7344" y="1714500"/>
            <a:ext cx="3241327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9172" y="1714500"/>
            <a:ext cx="3241327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47344" y="5048250"/>
            <a:ext cx="3241327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79172" y="5048250"/>
            <a:ext cx="3241327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819150" y="381000"/>
            <a:ext cx="11341417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4098"/>
                </a:solidFill>
                <a:latin typeface="Noto Sans JP"/>
                <a:ea typeface="Noto Sans JP"/>
                <a:cs typeface="Noto Sans JP"/>
                <a:sym typeface="Noto Sans JP"/>
              </a:rPr>
              <a:t>次世代製品シリーズ ラインナップ比較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819150" y="1009650"/>
            <a:ext cx="1080135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お客様の使用環境や用途に合わせて選べる、5つの最適なソリューションをご提案します。</a:t>
            </a:r>
            <a:endParaRPr/>
          </a:p>
        </p:txBody>
      </p:sp>
      <p:pic>
        <p:nvPicPr>
          <p:cNvPr descr="image.png" id="92" name="Google Shape;9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025" y="1752600"/>
            <a:ext cx="4071044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56869" y="1724025"/>
            <a:ext cx="3222277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8697" y="1724025"/>
            <a:ext cx="3222277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56869" y="5057775"/>
            <a:ext cx="3222277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8697" y="5057775"/>
            <a:ext cx="3222277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26047" y="2890837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71525" y="4610100"/>
            <a:ext cx="387454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フラッグシップ モデル A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771525" y="5086350"/>
            <a:ext cx="36900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シリーズ最高の性能を誇るプレミアムモデルです。大規模な導入や、最高精度の結果を求めるプロフェッショナルな用途に最適です。</a:t>
            </a:r>
            <a:endParaRPr/>
          </a:p>
        </p:txBody>
      </p:sp>
      <p:pic>
        <p:nvPicPr>
          <p:cNvPr descr="image.png" id="100" name="Google Shape;10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77433" y="219551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5099744" y="3200400"/>
            <a:ext cx="308335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スタンダード モデル B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5099744" y="3543300"/>
            <a:ext cx="293652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汎用性に優れた最新の標準モデル。コストとパフォーマンスのバランスが最も良く、幅広い用途に対応します。</a:t>
            </a:r>
            <a:endParaRPr/>
          </a:p>
        </p:txBody>
      </p:sp>
      <p:pic>
        <p:nvPicPr>
          <p:cNvPr descr="image.png" id="103" name="Google Shape;10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09261" y="219551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8531572" y="3200400"/>
            <a:ext cx="308335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エグゼクティブ モデル C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8531572" y="3543300"/>
            <a:ext cx="2936527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デザイン性と静音性を追求した上位モデル。役員室やショールームなど、見た目の美しさが求められる場所に最適です。</a:t>
            </a:r>
            <a:endParaRPr/>
          </a:p>
        </p:txBody>
      </p:sp>
      <p:pic>
        <p:nvPicPr>
          <p:cNvPr descr="image.png" id="106" name="Google Shape;106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77433" y="552926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5099744" y="6534150"/>
            <a:ext cx="308335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モバイル モデル D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5099744" y="6877050"/>
            <a:ext cx="2936527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軽量・小型化を実現した持ち運びモデル。現場作業や出張先での利用を想定し、耐衝撃性能を備えています。</a:t>
            </a:r>
            <a:endParaRPr/>
          </a:p>
        </p:txBody>
      </p:sp>
      <p:pic>
        <p:nvPicPr>
          <p:cNvPr descr="image.png" id="109" name="Google Shape;109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09261" y="552926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8531572" y="6534150"/>
            <a:ext cx="308335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インダストリアル E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8531572" y="6877050"/>
            <a:ext cx="2936527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過酷な環境下での使用を想定した堅牢モデル。工場や屋外など、粉塵や水滴がある環境でも安定して動作します。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942975" y="7181850"/>
            <a:ext cx="351859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主要仕様：高精度センサー搭載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942975" y="7419975"/>
            <a:ext cx="351859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メリット：作業効率が従来比40%向上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942975" y="7658100"/>
            <a:ext cx="351859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おすすめポイント：24時間連続稼働対応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5271194" y="4133850"/>
            <a:ext cx="2765077" cy="18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主要仕様：標準インターフェース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5271194" y="4371975"/>
            <a:ext cx="2765077" cy="18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用途：オフィス・教育現場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8703022" y="4133850"/>
            <a:ext cx="2765077" cy="18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主要仕様：低騒音設計（30dB以下）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8703022" y="4371975"/>
            <a:ext cx="2765077" cy="18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特長：高級感のあるアルミ筐体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271194" y="7467600"/>
            <a:ext cx="2765077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主要仕様：重量わずか800g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5271194" y="7705725"/>
            <a:ext cx="2765077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メリット：狭い場所でも設置可能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8703022" y="7467600"/>
            <a:ext cx="2765077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主要仕様：IP65防塵防水規格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8703022" y="7705725"/>
            <a:ext cx="2765077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特長：強化ガラスパネル採用</a:t>
            </a:r>
            <a:endParaRPr/>
          </a:p>
        </p:txBody>
      </p:sp>
      <p:pic>
        <p:nvPicPr>
          <p:cNvPr descr="image.png" id="123" name="Google Shape;12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1525" y="722471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1525" y="7462837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1525" y="770096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" name="Google Shape;126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99744" y="417671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7" name="Google Shape;127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99744" y="4414837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" name="Google Shape;128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31572" y="417671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31572" y="4414837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99744" y="751046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99744" y="7748587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31572" y="7510462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31572" y="7748587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3900" y="1895475"/>
            <a:ext cx="7239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99744" y="1866900"/>
            <a:ext cx="600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531572" y="1866900"/>
            <a:ext cx="8382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99744" y="5200650"/>
            <a:ext cx="8477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531572" y="5200650"/>
            <a:ext cx="60007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