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Inter SemiBold"/>
      <p:regular r:id="rId17"/>
      <p:bold r:id="rId18"/>
      <p:italic r:id="rId19"/>
      <p:boldItalic r:id="rId20"/>
    </p:embeddedFont>
    <p:embeddedFont>
      <p:font typeface="Inter Light"/>
      <p:regular r:id="rId21"/>
      <p:bold r:id="rId22"/>
      <p:italic r:id="rId23"/>
      <p:boldItalic r:id="rId24"/>
    </p:embeddedFont>
    <p:embeddedFont>
      <p:font typeface="Playfair Display"/>
      <p:regular r:id="rId25"/>
      <p:bold r:id="rId26"/>
      <p:italic r:id="rId27"/>
      <p:boldItalic r:id="rId28"/>
    </p:embeddedFont>
    <p:embeddedFont>
      <p:font typeface="Int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B9D58B-B77C-4B13-A641-76C01167B891}">
  <a:tblStyle styleId="{F9B9D58B-B77C-4B13-A641-76C01167B89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Italic.fntdata"/><Relationship Id="rId22" Type="http://schemas.openxmlformats.org/officeDocument/2006/relationships/font" Target="fonts/InterLight-bold.fntdata"/><Relationship Id="rId21" Type="http://schemas.openxmlformats.org/officeDocument/2006/relationships/font" Target="fonts/InterLight-regular.fntdata"/><Relationship Id="rId24" Type="http://schemas.openxmlformats.org/officeDocument/2006/relationships/font" Target="fonts/InterLight-boldItalic.fntdata"/><Relationship Id="rId23" Type="http://schemas.openxmlformats.org/officeDocument/2006/relationships/font" Target="fonts/Inter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-italic.fntdata"/><Relationship Id="rId30" Type="http://schemas.openxmlformats.org/officeDocument/2006/relationships/font" Target="fonts/Inter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Inter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Inter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InterSemiBold-italic.fntdata"/><Relationship Id="rId18" Type="http://schemas.openxmlformats.org/officeDocument/2006/relationships/font" Target="fonts/Inter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8.png"/><Relationship Id="rId6" Type="http://schemas.openxmlformats.org/officeDocument/2006/relationships/image" Target="../media/image17.png"/><Relationship Id="rId7" Type="http://schemas.openxmlformats.org/officeDocument/2006/relationships/image" Target="../media/image26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3727846"/>
            <a:ext cx="85725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571500" y="571500"/>
            <a:ext cx="11049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5A05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INNOVATING EXCELLENCE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95275" y="847725"/>
            <a:ext cx="11601450" cy="1508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New Standard in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Precision Technology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286000" y="2737246"/>
            <a:ext cx="762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Introducing the NEXUS Series: Engineering the future of global industry with Japanese precision and visionary design.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4" name="Google Shape;2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5" name="Google Shape;22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4675" y="4204096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2286000" y="571500"/>
            <a:ext cx="7620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5A05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PARTNERSHIP FOR GROWTH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2095500" y="847725"/>
            <a:ext cx="8001000" cy="1508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Let's Engineer the Future Together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2286000" y="2737246"/>
            <a:ext cx="762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Ready to elevate your operations? Contact our international business development team for a tailored consultation.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2095500" y="6893867"/>
            <a:ext cx="8001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 for your attention.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3762375" y="3918346"/>
            <a:ext cx="244030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5A0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Contact Us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3762375" y="4223146"/>
            <a:ext cx="23241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Email:</a:t>
            </a:r>
            <a:r>
              <a:rPr b="0" i="0" lang="en-US" sz="135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 global-sales@nexus.jp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3762375" y="4545062"/>
            <a:ext cx="23241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Phone:</a:t>
            </a:r>
            <a:r>
              <a:rPr b="0" i="0" lang="en-US" sz="135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 +81-6-6000-XXXX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3762375" y="4866977"/>
            <a:ext cx="23241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Web:</a:t>
            </a:r>
            <a:r>
              <a:rPr b="0" i="0" lang="en-US" sz="135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 www.nexus-tech.jp/en</a:t>
            </a:r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6848475" y="5918596"/>
            <a:ext cx="158115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Scan to download catalog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193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71500" y="2019300"/>
            <a:ext cx="5500687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Foundation of Trust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2447925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Established in 1968 in Osaka, Japan, we have dedicated over five decades to the pursuit of "Monozukuri" — the art of making things with absolute perfection.</a:t>
            </a:r>
            <a:endParaRPr/>
          </a:p>
        </p:txBody>
      </p:sp>
      <p:pic>
        <p:nvPicPr>
          <p:cNvPr descr="image.png"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01930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71500" y="3648075"/>
            <a:ext cx="1247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55+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 Years Experience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2200275" y="3648075"/>
            <a:ext cx="10382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32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 Global Patents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Legacy of Innovation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571500" y="571500"/>
            <a:ext cx="57150" cy="6096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43137"/>
            <a:ext cx="3492549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243137"/>
            <a:ext cx="3492549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" name="Google Shape;1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243137"/>
            <a:ext cx="3492549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952500" y="3319462"/>
            <a:ext cx="286707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Inefficiency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952500" y="3814762"/>
            <a:ext cx="273054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Current industrial solutions struggle with high energy consumption and frequent maintenance downtime.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4730799" y="3319462"/>
            <a:ext cx="286707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Rigid Systems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730799" y="3814762"/>
            <a:ext cx="273054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Legacy hardware lacks the integration capabilities required for modern IoT-driven environments.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509099" y="3319462"/>
            <a:ext cx="286707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Reliability Gaps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8509099" y="3814762"/>
            <a:ext cx="273054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Standard components often fail under extreme stress, leading to significant financial losses.</a:t>
            </a:r>
            <a:endParaRPr/>
          </a:p>
        </p:txBody>
      </p:sp>
      <p:pic>
        <p:nvPicPr>
          <p:cNvPr descr="image.png" id="116" name="Google Shape;11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500" y="270033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30799" y="270033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09099" y="270033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Market Challenges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71500" y="571500"/>
            <a:ext cx="57150" cy="6096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762000" y="1652587"/>
            <a:ext cx="50006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NEXUS Solution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71500" y="1652587"/>
            <a:ext cx="57150" cy="6096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71500" y="2833687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Our flagship series represents a paradigm shift in performance engineering. Designed for seamless integration and extreme durability.</a:t>
            </a:r>
            <a:endParaRPr/>
          </a:p>
        </p:txBody>
      </p:sp>
      <p:pic>
        <p:nvPicPr>
          <p:cNvPr descr="image.png" id="129" name="Google Shape;1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571500" y="4090987"/>
            <a:ext cx="4953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99.9% Operational Reliability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571500" y="4424362"/>
            <a:ext cx="4953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Advanced AI-Driven Diagnostics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571500" y="4757737"/>
            <a:ext cx="4953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Eco-Certifed Energy Efficiency</a:t>
            </a:r>
            <a:endParaRPr/>
          </a:p>
        </p:txBody>
      </p:sp>
      <p:pic>
        <p:nvPicPr>
          <p:cNvPr descr="image.png" id="133" name="Google Shape;13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110037"/>
            <a:ext cx="1333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443412"/>
            <a:ext cx="1333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776787"/>
            <a:ext cx="13335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43137"/>
            <a:ext cx="3492549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243137"/>
            <a:ext cx="3492549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243137"/>
            <a:ext cx="3492549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952500" y="3319462"/>
            <a:ext cx="286707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Ultra-Speed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952500" y="3814762"/>
            <a:ext cx="273054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Next-gen processing cores allow for real-time adjustments at micro-millisecond intervals.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4730799" y="3319462"/>
            <a:ext cx="286707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Green Tech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4730799" y="3814762"/>
            <a:ext cx="27305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Reduces carbon footprint by up to 35% through intelligent load-balancing algorithms.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8509099" y="3319462"/>
            <a:ext cx="286707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Cyber-Secure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8509099" y="3814762"/>
            <a:ext cx="273054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Military-grade encryption ensures your operational data remains private and protected.</a:t>
            </a:r>
            <a:endParaRPr/>
          </a:p>
        </p:txBody>
      </p:sp>
      <p:pic>
        <p:nvPicPr>
          <p:cNvPr descr="image.png" id="150" name="Google Shape;15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500" y="2700337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30799" y="270033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09099" y="2700337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Strategic Capabilities</a:t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571500" y="571500"/>
            <a:ext cx="57150" cy="6096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9" name="Google Shape;1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62100"/>
            <a:ext cx="110490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571500" y="505777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4A5568"/>
                </a:solidFill>
                <a:latin typeface="Inter Light"/>
                <a:ea typeface="Inter Light"/>
                <a:cs typeface="Inter Light"/>
                <a:sym typeface="Inter Light"/>
              </a:rPr>
              <a:t>Tested under standard ISO 9001 conditions. Efficiency measured by output vs energy input ratio.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Performance Advantage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571500" y="571500"/>
            <a:ext cx="57150" cy="6096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8" name="Google Shape;1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43175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543175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543175"/>
            <a:ext cx="3492549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484186" y="5067300"/>
            <a:ext cx="3667177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Manufacturing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4262485" y="5067300"/>
            <a:ext cx="3667177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Smart Offices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8040785" y="5067300"/>
            <a:ext cx="3667177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Advanced R&amp;D</a:t>
            </a:r>
            <a:endParaRPr/>
          </a:p>
        </p:txBody>
      </p:sp>
      <p:pic>
        <p:nvPicPr>
          <p:cNvPr descr="image.png" id="175" name="Google Shape;17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2400" y="2543175"/>
            <a:ext cx="9906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6" name="Google Shape;17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9799" y="2543175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7" name="Google Shape;17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28099" y="2543175"/>
            <a:ext cx="3492549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Versatile Applications</a:t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571500" y="571500"/>
            <a:ext cx="57150" cy="6096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p20"/>
          <p:cNvGraphicFramePr/>
          <p:nvPr/>
        </p:nvGraphicFramePr>
        <p:xfrm>
          <a:off x="571500" y="22526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{F9B9D58B-B77C-4B13-A641-76C01167B891}</a:tableStyleId>
              </a:tblPr>
              <a:tblGrid>
                <a:gridCol w="3732450"/>
                <a:gridCol w="3815050"/>
                <a:gridCol w="3501475"/>
              </a:tblGrid>
              <a:tr h="5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Parameter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C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Standard Model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C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Enterprise Pro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C5F"/>
                    </a:solidFill>
                  </a:tcPr>
                </a:tc>
              </a:tr>
              <a:tr h="5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Dimensions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240 x 180 x 45 mm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310 x 220 x 60 mm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Chassis Material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Aero-Grade Aluminum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Titanium Composite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5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Operating Temp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-10°C to 45°C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-30°C to 75°C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Network Connectivity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5G / Wi-Fi 6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5G / Satellite / Fiber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Weight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1.2 kg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A556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1.8 kg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20"/>
          <p:cNvSpPr/>
          <p:nvPr/>
        </p:nvSpPr>
        <p:spPr>
          <a:xfrm>
            <a:off x="571500" y="3371850"/>
            <a:ext cx="37324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4303960" y="3371850"/>
            <a:ext cx="38150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8119020" y="3371850"/>
            <a:ext cx="35014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571500" y="3924300"/>
            <a:ext cx="37324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4303960" y="3924300"/>
            <a:ext cx="38150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8119020" y="3924300"/>
            <a:ext cx="35014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571500" y="4476750"/>
            <a:ext cx="37324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4303960" y="4476750"/>
            <a:ext cx="38150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8119020" y="4476750"/>
            <a:ext cx="35014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571500" y="5029200"/>
            <a:ext cx="37324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4303960" y="5029200"/>
            <a:ext cx="38150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8119020" y="5029200"/>
            <a:ext cx="35014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571500" y="5581650"/>
            <a:ext cx="37324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303960" y="5581650"/>
            <a:ext cx="381506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8119020" y="5581650"/>
            <a:ext cx="35014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Precision Specifications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571500" y="571500"/>
            <a:ext cx="57150" cy="6096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1000125" y="2305050"/>
            <a:ext cx="4810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ISO 9001 &amp; 14001: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 Global certification for quality and environmental management systems.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1000125" y="3000375"/>
            <a:ext cx="4810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100% Inspection: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 Every unit undergoes a 48-hour stress test before shipment.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1000125" y="3695700"/>
            <a:ext cx="4810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5-Year Warranty: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 Industry-leading support and parts replacement guarantee.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1000125" y="4391025"/>
            <a:ext cx="4810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Global Service: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 24/7 technical support hubs in London, New York, and Tokyo.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6381750" y="5200650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5A05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Certified Japanese Craftsmanship</a:t>
            </a:r>
            <a:endParaRPr/>
          </a:p>
        </p:txBody>
      </p:sp>
      <p:pic>
        <p:nvPicPr>
          <p:cNvPr descr="image.png" id="213" name="Google Shape;2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152650"/>
            <a:ext cx="52387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4" name="Google Shape;21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343150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5" name="Google Shape;21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03847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6" name="Google Shape;21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373380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7" name="Google Shape;217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442912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C5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Commitment to Quality</a:t>
            </a: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571500" y="571500"/>
            <a:ext cx="57150" cy="6096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