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Noto Sans JP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DC0627-1D04-497C-86FF-2B4359D47E4B}">
  <a:tblStyle styleId="{1CDC0627-1D04-497C-86FF-2B4359D47E4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otoSansJP-bold.fntdata"/><Relationship Id="rId16" Type="http://schemas.openxmlformats.org/officeDocument/2006/relationships/font" Target="fonts/NotoSansJP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5991225"/>
            <a:ext cx="106680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762000" y="3190875"/>
            <a:ext cx="1047601" cy="952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729528" y="2658575"/>
            <a:ext cx="70251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新商品紹介資料</a:t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115375" y="5016125"/>
            <a:ext cx="507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7F7F7F"/>
                </a:solidFill>
                <a:latin typeface="Noto Sans JP"/>
                <a:ea typeface="Noto Sans JP"/>
                <a:cs typeface="Noto Sans JP"/>
                <a:sym typeface="Noto Sans JP"/>
              </a:rPr>
              <a:t>202</a:t>
            </a:r>
            <a:r>
              <a:rPr lang="en-US" sz="2400">
                <a:solidFill>
                  <a:srgbClr val="7F7F7F"/>
                </a:solidFill>
                <a:latin typeface="Noto Sans JP"/>
                <a:ea typeface="Noto Sans JP"/>
                <a:cs typeface="Noto Sans JP"/>
                <a:sym typeface="Noto Sans JP"/>
              </a:rPr>
              <a:t>6</a:t>
            </a:r>
            <a:r>
              <a:rPr b="0" i="0" lang="en-US" sz="2400" u="none" cap="none" strike="noStrike">
                <a:solidFill>
                  <a:srgbClr val="7F7F7F"/>
                </a:solidFill>
                <a:latin typeface="Noto Sans JP"/>
                <a:ea typeface="Noto Sans JP"/>
                <a:cs typeface="Noto Sans JP"/>
                <a:sym typeface="Noto Sans JP"/>
              </a:rPr>
              <a:t>年度 </a:t>
            </a:r>
            <a:r>
              <a:rPr lang="en-US" sz="2400">
                <a:solidFill>
                  <a:srgbClr val="7F7F7F"/>
                </a:solidFill>
                <a:latin typeface="Noto Sans JP"/>
                <a:ea typeface="Noto Sans JP"/>
                <a:cs typeface="Noto Sans JP"/>
                <a:sym typeface="Noto Sans JP"/>
              </a:rPr>
              <a:t> 株式会社○○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161835" y="6248400"/>
            <a:ext cx="126816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Noto Sans JP"/>
                <a:ea typeface="Noto Sans JP"/>
                <a:cs typeface="Noto Sans JP"/>
                <a:sym typeface="Noto Sans JP"/>
              </a:rPr>
              <a:t>Confidential | 2024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762000" y="6191250"/>
            <a:ext cx="285750" cy="28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000125" y="571500"/>
            <a:ext cx="10951368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弊社の商品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762000" y="571500"/>
            <a:ext cx="76200" cy="5028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689" y="1676411"/>
            <a:ext cx="550723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1550640"/>
            <a:ext cx="1867197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762000" y="2428278"/>
            <a:ext cx="48186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5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商品名称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762000" y="3515852"/>
            <a:ext cx="4589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ここに商品の主要なキャッチコピーや特徴を2〜3行で簡潔に記載します。モダンで洗練されたデザインは、ブランドの信頼性を高めます。</a:t>
            </a:r>
            <a:endParaRPr/>
          </a:p>
        </p:txBody>
      </p:sp>
      <p:pic>
        <p:nvPicPr>
          <p:cNvPr descr="image.png" id="102" name="Google Shape;10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9916" y="4065686"/>
            <a:ext cx="59278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762000" y="4817935"/>
            <a:ext cx="4589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059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高い耐久性と品質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761988" y="5307296"/>
            <a:ext cx="4589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059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革新的なテクノロジー</a:t>
            </a:r>
            <a:endParaRPr/>
          </a:p>
        </p:txBody>
      </p:sp>
      <p:pic>
        <p:nvPicPr>
          <p:cNvPr descr="image.png" id="105" name="Google Shape;10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3313" y="4821160"/>
            <a:ext cx="16311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6" name="Google Shape;10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1988" y="5354921"/>
            <a:ext cx="16311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/>
        </p:nvSpPr>
        <p:spPr>
          <a:xfrm>
            <a:off x="1000125" y="571500"/>
            <a:ext cx="1095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商品詳細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762000" y="571500"/>
            <a:ext cx="76200" cy="5028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5922764" y="3000523"/>
            <a:ext cx="5782597" cy="41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C00000"/>
                </a:solidFill>
                <a:latin typeface="Noto Sans JP"/>
                <a:ea typeface="Noto Sans JP"/>
                <a:cs typeface="Noto Sans JP"/>
                <a:sym typeface="Noto Sans JP"/>
              </a:rPr>
              <a:t>次世代の操作性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922764" y="3621434"/>
            <a:ext cx="5507235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最新の工業デザインに基づき、ユーザーの利便性を最優先に設計されました。ホワイトを基調としたミニマルな外観は、どのようなビジネスシーンにも調和します。</a:t>
            </a:r>
            <a:endParaRPr/>
          </a:p>
        </p:txBody>
      </p:sp>
      <p:pic>
        <p:nvPicPr>
          <p:cNvPr descr="image.png" id="115" name="Google Shape;1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8" y="1724227"/>
            <a:ext cx="4731500" cy="39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862113"/>
            <a:ext cx="5143500" cy="2112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1" name="Google Shape;1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0" y="2862113"/>
            <a:ext cx="5143500" cy="211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1000125" y="571500"/>
            <a:ext cx="10951368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主要なメリット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762000" y="571500"/>
            <a:ext cx="76200" cy="5028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143000" y="3290738"/>
            <a:ext cx="4600575" cy="213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870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C00000"/>
                </a:solidFill>
                <a:latin typeface="Noto Sans JP"/>
                <a:ea typeface="Noto Sans JP"/>
                <a:cs typeface="Noto Sans JP"/>
                <a:sym typeface="Noto Sans JP"/>
              </a:rPr>
              <a:t>パフォーマンス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1143000" y="3714154"/>
            <a:ext cx="43815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従来品比で30%の効率向上を実現。高負荷な環境下でも安定した動作を保証します。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6667500" y="3290738"/>
            <a:ext cx="4600575" cy="213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870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C00000"/>
                </a:solidFill>
                <a:latin typeface="Noto Sans JP"/>
                <a:ea typeface="Noto Sans JP"/>
                <a:cs typeface="Noto Sans JP"/>
                <a:sym typeface="Noto Sans JP"/>
              </a:rPr>
              <a:t>セキュリティ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6667500" y="3714154"/>
            <a:ext cx="43815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業界最高水準の暗号化プロトコルを標準搭載。機密情報を確実に保護します。</a:t>
            </a:r>
            <a:endParaRPr/>
          </a:p>
        </p:txBody>
      </p:sp>
      <p:pic>
        <p:nvPicPr>
          <p:cNvPr descr="image.png"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3309788"/>
            <a:ext cx="138707" cy="178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9" name="Google Shape;12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7500" y="3309788"/>
            <a:ext cx="138707" cy="17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550640"/>
            <a:ext cx="10668000" cy="473585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000125" y="571500"/>
            <a:ext cx="10951368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競合比較データ</a:t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762000" y="571500"/>
            <a:ext cx="76200" cy="5028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013495"/>
            <a:ext cx="23812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2" name="Google Shape;1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727870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1000125" y="571500"/>
            <a:ext cx="10951368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市場シェア推移</a:t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762000" y="571500"/>
            <a:ext cx="76200" cy="5028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905250" y="3266777"/>
            <a:ext cx="7900987" cy="213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国内シェアNo.1の獲得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3905250" y="3690193"/>
            <a:ext cx="75247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発売以来、革新的な機能が評価され、急速に市場シェアを拡大しています。特に製造業およびITサービス部門において高い支持を得ています。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/>
        </p:nvSpPr>
        <p:spPr>
          <a:xfrm>
            <a:off x="1000125" y="571500"/>
            <a:ext cx="10951368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基本仕様一覧</a:t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762000" y="571500"/>
            <a:ext cx="76200" cy="5028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19"/>
          <p:cNvGraphicFramePr/>
          <p:nvPr/>
        </p:nvGraphicFramePr>
        <p:xfrm>
          <a:off x="762000" y="27326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{1CDC0627-1D04-497C-86FF-2B4359D47E4B}</a:tableStyleId>
              </a:tblPr>
              <a:tblGrid>
                <a:gridCol w="2744550"/>
                <a:gridCol w="7923450"/>
              </a:tblGrid>
              <a:tr h="59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項目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仕様内容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外形寸法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W450 x H120 x D300 mm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本体重量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約2.5 kg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対応OS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Windows 11 / macOS Monterey 以降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4" name="Google Shape;154;p19"/>
          <p:cNvSpPr/>
          <p:nvPr/>
        </p:nvSpPr>
        <p:spPr>
          <a:xfrm>
            <a:off x="762000" y="3304133"/>
            <a:ext cx="2744539" cy="19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3506539" y="3304133"/>
            <a:ext cx="7923460" cy="19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762000" y="3908970"/>
            <a:ext cx="2744539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3506539" y="3908970"/>
            <a:ext cx="7923460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762000" y="4499520"/>
            <a:ext cx="2744539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3506539" y="4499520"/>
            <a:ext cx="7923460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762000" y="5090070"/>
            <a:ext cx="2744539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3506539" y="5090070"/>
            <a:ext cx="7923460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/>
        </p:nvSpPr>
        <p:spPr>
          <a:xfrm>
            <a:off x="1000125" y="571500"/>
            <a:ext cx="10951368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今後のロードマップ</a:t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762000" y="571500"/>
            <a:ext cx="76200" cy="5028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762000" y="4221509"/>
            <a:ext cx="10668000" cy="38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695325" y="4221509"/>
            <a:ext cx="28003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2024 Q2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762000" y="4648200"/>
            <a:ext cx="266700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製品発表・先行予約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3362325" y="4221509"/>
            <a:ext cx="28003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2024 Q3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3429000" y="4648200"/>
            <a:ext cx="266700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国内一般販売開始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6029325" y="4221509"/>
            <a:ext cx="28003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2024 Q4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6096000" y="4648200"/>
            <a:ext cx="266700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海外市場展開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8696325" y="4221509"/>
            <a:ext cx="28003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2025 Q1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8763000" y="4648200"/>
            <a:ext cx="266700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大型アップデート v2.0</a:t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1952625" y="3611909"/>
            <a:ext cx="285750" cy="285750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4619625" y="3611909"/>
            <a:ext cx="285750" cy="285750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7286625" y="3611909"/>
            <a:ext cx="285750" cy="285750"/>
          </a:xfrm>
          <a:prstGeom prst="roundRect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9953625" y="3611909"/>
            <a:ext cx="285750" cy="285750"/>
          </a:xfrm>
          <a:prstGeom prst="roundRect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A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/>
          <p:nvPr/>
        </p:nvSpPr>
        <p:spPr>
          <a:xfrm>
            <a:off x="0" y="6715125"/>
            <a:ext cx="12192000" cy="142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700479" y="1181250"/>
            <a:ext cx="1174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ご清聴ありがとうございました。</a:t>
            </a:r>
            <a:endParaRPr/>
          </a:p>
        </p:txBody>
      </p:sp>
      <p:sp>
        <p:nvSpPr>
          <p:cNvPr id="187" name="Google Shape;187;p21"/>
          <p:cNvSpPr txBox="1"/>
          <p:nvPr/>
        </p:nvSpPr>
        <p:spPr>
          <a:xfrm>
            <a:off x="1818713" y="2479475"/>
            <a:ext cx="9157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本資料に関するご不明点や、お見積もりのご依頼は下記までお気軽にお問い合わせください。</a:t>
            </a:r>
            <a:endParaRPr/>
          </a:p>
        </p:txBody>
      </p:sp>
      <p:pic>
        <p:nvPicPr>
          <p:cNvPr descr="image.png" id="188" name="Google Shape;1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4133" y="3369022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5619750" y="3816697"/>
            <a:ext cx="228600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contact@company.jp</a:t>
            </a:r>
            <a:endParaRPr/>
          </a:p>
        </p:txBody>
      </p:sp>
      <p:pic>
        <p:nvPicPr>
          <p:cNvPr descr="image.png" id="190" name="Google Shape;19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82633" y="3369022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8858250" y="3816697"/>
            <a:ext cx="228600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www.company.jp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