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Noto Sans JP" panose="020B0604020202020204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71500" y="6286500"/>
            <a:ext cx="36290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A0A0A0"/>
                </a:solidFill>
                <a:latin typeface="Noto Sans JP"/>
                <a:ea typeface="Noto Sans JP"/>
                <a:cs typeface="Noto Sans JP"/>
                <a:sym typeface="Noto Sans JP"/>
              </a:rPr>
              <a:t>Strategic Planning Document | Issue &amp; Solution Alignment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762000"/>
            <a:ext cx="52006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150" b="1" i="0" u="none" strike="noStrike" cap="none" dirty="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現状と課題</a:t>
            </a:r>
            <a:endParaRPr lang="en-US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6667500" y="815268"/>
            <a:ext cx="52006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150" b="1" i="0" u="none" strike="noStrike" cap="none" dirty="0">
                <a:solidFill>
                  <a:srgbClr val="E60012"/>
                </a:solidFill>
                <a:latin typeface="Noto Sans JP"/>
                <a:ea typeface="Noto Sans JP"/>
                <a:cs typeface="Noto Sans JP"/>
                <a:sym typeface="Noto Sans JP"/>
              </a:rPr>
              <a:t>対策</a:t>
            </a:r>
            <a:endParaRPr lang="en-US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71500" y="2124075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01.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104899" y="2105025"/>
            <a:ext cx="3014339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運用コストの増大と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非効率な手動プロセスの定着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3365896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02.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104900" y="3346846"/>
            <a:ext cx="3662409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顧客離脱率の上昇および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CRMデータの未活用による機会損失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571500" y="4607718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03.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04899" y="4588668"/>
            <a:ext cx="3271791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既存システムの老朽化に伴う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維持管理コストと技術的負債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6667500" y="2124075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60012"/>
                </a:solidFill>
                <a:latin typeface="Noto Sans JP"/>
                <a:ea typeface="Noto Sans JP"/>
                <a:cs typeface="Noto Sans JP"/>
                <a:sym typeface="Noto Sans JP"/>
              </a:rPr>
              <a:t>01.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7200900" y="2105025"/>
            <a:ext cx="3264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AIとRPAの全面導入による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定型業務の自動化とコスト削減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6667500" y="3365896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60012"/>
                </a:solidFill>
                <a:latin typeface="Noto Sans JP"/>
                <a:ea typeface="Noto Sans JP"/>
                <a:cs typeface="Noto Sans JP"/>
                <a:sym typeface="Noto Sans JP"/>
              </a:rPr>
              <a:t>02.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200900" y="3346846"/>
            <a:ext cx="2946277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データ分析基盤の構築による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パーソナライズ化施策の実行</a:t>
            </a:r>
            <a:endParaRPr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6667500" y="4607718"/>
            <a:ext cx="342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60012"/>
                </a:solidFill>
                <a:latin typeface="Noto Sans JP"/>
                <a:ea typeface="Noto Sans JP"/>
                <a:cs typeface="Noto Sans JP"/>
                <a:sym typeface="Noto Sans JP"/>
              </a:rPr>
              <a:t>03.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7200900" y="4588668"/>
            <a:ext cx="3887310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クラウドネイティブな次世代基盤への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1650" b="0" i="0" u="none" strike="noStrike" cap="none" dirty="0" err="1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段階的なシステム移行の実施</a:t>
            </a:r>
            <a:endParaRPr dirty="0"/>
          </a:p>
        </p:txBody>
      </p:sp>
      <p:sp>
        <p:nvSpPr>
          <p:cNvPr id="101" name="Google Shape;101;p13"/>
          <p:cNvSpPr/>
          <p:nvPr/>
        </p:nvSpPr>
        <p:spPr>
          <a:xfrm>
            <a:off x="6096000" y="1028700"/>
            <a:ext cx="9525" cy="48006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Noto Sans JP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吕文开luclv</cp:lastModifiedBy>
  <cp:revision>1</cp:revision>
  <dcterms:modified xsi:type="dcterms:W3CDTF">2026-05-11T08:27:16Z</dcterms:modified>
</cp:coreProperties>
</file>