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Noto Sans JP" panose="020B0604020202020204" charset="-128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91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8600" y="1386773"/>
            <a:ext cx="3048000" cy="133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5400" y="3054697"/>
            <a:ext cx="3048000" cy="156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48600" y="4524523"/>
            <a:ext cx="3048000" cy="170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8250" y="3009900"/>
            <a:ext cx="20955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5729287" y="3719512"/>
            <a:ext cx="733425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CORE ISSUE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8294796" y="1487796"/>
            <a:ext cx="25803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111827"/>
                </a:solidFill>
                <a:latin typeface="Noto Sans JP"/>
                <a:ea typeface="Noto Sans JP"/>
                <a:cs typeface="Noto Sans JP"/>
                <a:sym typeface="Noto Sans JP"/>
              </a:rPr>
              <a:t>小課題</a:t>
            </a:r>
            <a:r>
              <a:rPr lang="en-US" sz="1500" b="1" i="0" u="none" strike="noStrike" cap="none" dirty="0">
                <a:solidFill>
                  <a:srgbClr val="111827"/>
                </a:solidFill>
                <a:latin typeface="Noto Sans JP"/>
                <a:ea typeface="Noto Sans JP"/>
                <a:cs typeface="Noto Sans JP"/>
                <a:sym typeface="Noto Sans JP"/>
              </a:rPr>
              <a:t> A</a:t>
            </a:r>
            <a:r>
              <a:rPr lang="ja-JP" altLang="en-US" sz="1400" b="1" i="0" u="none" strike="noStrike" cap="none" dirty="0">
                <a:solidFill>
                  <a:srgbClr val="111827"/>
                </a:solidFill>
                <a:latin typeface="Noto Sans JP"/>
                <a:ea typeface="Noto Sans JP"/>
                <a:cs typeface="Noto Sans JP"/>
                <a:sym typeface="Noto Sans JP"/>
              </a:rPr>
              <a:t>と対策</a:t>
            </a:r>
            <a:endParaRPr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1732718" y="3457561"/>
            <a:ext cx="25803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111827"/>
                </a:solidFill>
                <a:latin typeface="Noto Sans JP"/>
                <a:ea typeface="Noto Sans JP"/>
                <a:cs typeface="Noto Sans JP"/>
                <a:sym typeface="Noto Sans JP"/>
              </a:rPr>
              <a:t>小課題</a:t>
            </a:r>
            <a:r>
              <a:rPr lang="en-US" sz="1500" b="1" i="0" u="none" strike="noStrike" cap="none" dirty="0">
                <a:solidFill>
                  <a:srgbClr val="111827"/>
                </a:solidFill>
                <a:latin typeface="Noto Sans JP"/>
                <a:ea typeface="Noto Sans JP"/>
                <a:cs typeface="Noto Sans JP"/>
                <a:sym typeface="Noto Sans JP"/>
              </a:rPr>
              <a:t> B</a:t>
            </a:r>
            <a:r>
              <a:rPr lang="ja-JP" altLang="en-US" sz="1500" b="1" i="0" u="none" strike="noStrike" cap="none" dirty="0">
                <a:solidFill>
                  <a:srgbClr val="111827"/>
                </a:solidFill>
                <a:latin typeface="Noto Sans JP"/>
                <a:ea typeface="Noto Sans JP"/>
                <a:cs typeface="Noto Sans JP"/>
                <a:sym typeface="Noto Sans JP"/>
              </a:rPr>
              <a:t>と対策</a:t>
            </a:r>
            <a:endParaRPr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8365817" y="4936264"/>
            <a:ext cx="25803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111827"/>
                </a:solidFill>
                <a:latin typeface="Noto Sans JP"/>
                <a:ea typeface="Noto Sans JP"/>
                <a:cs typeface="Noto Sans JP"/>
                <a:sym typeface="Noto Sans JP"/>
              </a:rPr>
              <a:t>小課題</a:t>
            </a:r>
            <a:r>
              <a:rPr lang="en-US" sz="1500" b="1" i="0" u="none" strike="noStrike" cap="none" dirty="0">
                <a:solidFill>
                  <a:srgbClr val="111827"/>
                </a:solidFill>
                <a:latin typeface="Noto Sans JP"/>
                <a:ea typeface="Noto Sans JP"/>
                <a:cs typeface="Noto Sans JP"/>
                <a:sym typeface="Noto Sans JP"/>
              </a:rPr>
              <a:t> C</a:t>
            </a:r>
            <a:r>
              <a:rPr lang="ja-JP" altLang="en-US" sz="1400" b="1" i="0" u="none" strike="noStrike" cap="none" dirty="0">
                <a:solidFill>
                  <a:srgbClr val="111827"/>
                </a:solidFill>
                <a:latin typeface="Noto Sans JP"/>
                <a:ea typeface="Noto Sans JP"/>
                <a:cs typeface="Noto Sans JP"/>
                <a:sym typeface="Noto Sans JP"/>
              </a:rPr>
              <a:t>と対策</a:t>
            </a:r>
            <a:endParaRPr dirty="0"/>
          </a:p>
        </p:txBody>
      </p:sp>
      <p:sp>
        <p:nvSpPr>
          <p:cNvPr id="96" name="Google Shape;96;p13"/>
          <p:cNvSpPr/>
          <p:nvPr/>
        </p:nvSpPr>
        <p:spPr>
          <a:xfrm>
            <a:off x="8129942" y="15569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E600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590675" y="3569047"/>
            <a:ext cx="76200" cy="76200"/>
          </a:xfrm>
          <a:prstGeom prst="roundRect">
            <a:avLst>
              <a:gd name="adj" fmla="val 50000"/>
            </a:avLst>
          </a:prstGeom>
          <a:solidFill>
            <a:srgbClr val="E600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8143875" y="5038873"/>
            <a:ext cx="76200" cy="76200"/>
          </a:xfrm>
          <a:prstGeom prst="roundRect">
            <a:avLst>
              <a:gd name="adj" fmla="val 50000"/>
            </a:avLst>
          </a:prstGeom>
          <a:solidFill>
            <a:srgbClr val="E600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952500" y="571500"/>
            <a:ext cx="11001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111827"/>
                </a:solidFill>
                <a:latin typeface="Noto Sans JP"/>
                <a:ea typeface="Noto Sans JP"/>
                <a:cs typeface="Noto Sans JP"/>
                <a:sym typeface="Noto Sans JP"/>
              </a:rPr>
              <a:t>課題</a:t>
            </a:r>
            <a:endParaRPr dirty="0"/>
          </a:p>
        </p:txBody>
      </p:sp>
      <p:sp>
        <p:nvSpPr>
          <p:cNvPr id="100" name="Google Shape;100;p13"/>
          <p:cNvSpPr/>
          <p:nvPr/>
        </p:nvSpPr>
        <p:spPr>
          <a:xfrm>
            <a:off x="762000" y="571500"/>
            <a:ext cx="47625" cy="43815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1000125" y="1200150"/>
            <a:ext cx="104298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6B7280"/>
                </a:solidFill>
                <a:latin typeface="Noto Sans JP"/>
                <a:ea typeface="Noto Sans JP"/>
                <a:cs typeface="Noto Sans JP"/>
                <a:sym typeface="Noto Sans JP"/>
              </a:rPr>
              <a:t>事業成長を阻害する核心的な問いと、それに付随する具体的要因の特定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762000" y="6315075"/>
            <a:ext cx="175260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9CA3AF"/>
                </a:solidFill>
                <a:latin typeface="Noto Sans JP"/>
                <a:ea typeface="Noto Sans JP"/>
                <a:cs typeface="Noto Sans JP"/>
                <a:sym typeface="Noto Sans JP"/>
              </a:rPr>
              <a:t>Confidential | Issue Mapping v1.0</a:t>
            </a:r>
            <a:endParaRPr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3B5C8D79-B86C-47C4-936B-7CFEE5055244}"/>
              </a:ext>
            </a:extLst>
          </p:cNvPr>
          <p:cNvCxnSpPr>
            <a:cxnSpLocks/>
            <a:endCxn id="85" idx="1"/>
          </p:cNvCxnSpPr>
          <p:nvPr/>
        </p:nvCxnSpPr>
        <p:spPr>
          <a:xfrm flipV="1">
            <a:off x="6702641" y="2056109"/>
            <a:ext cx="1145959" cy="111322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CD8FFFF-324A-4936-A66D-8485BD60234F}"/>
              </a:ext>
            </a:extLst>
          </p:cNvPr>
          <p:cNvCxnSpPr>
            <a:endCxn id="86" idx="3"/>
          </p:cNvCxnSpPr>
          <p:nvPr/>
        </p:nvCxnSpPr>
        <p:spPr>
          <a:xfrm flipH="1" flipV="1">
            <a:off x="4343400" y="3834705"/>
            <a:ext cx="654728" cy="22239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BA9D963-C694-4EF9-A561-7A818D2720D7}"/>
              </a:ext>
            </a:extLst>
          </p:cNvPr>
          <p:cNvCxnSpPr>
            <a:cxnSpLocks/>
          </p:cNvCxnSpPr>
          <p:nvPr/>
        </p:nvCxnSpPr>
        <p:spPr>
          <a:xfrm>
            <a:off x="7146524" y="4367814"/>
            <a:ext cx="683581" cy="7901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ワイド画面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Noto Sans JP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吕文开luclv</cp:lastModifiedBy>
  <cp:revision>3</cp:revision>
  <dcterms:modified xsi:type="dcterms:W3CDTF">2026-05-11T08:21:31Z</dcterms:modified>
</cp:coreProperties>
</file>