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12192000" cy="6858000"/>
  <p:notesSz cx="6858000" cy="9144000"/>
  <p:embeddedFontLst>
    <p:embeddedFont>
      <p:font typeface="Noto Sans JP" panose="020B0604020202020204" charset="-128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3918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45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0" y="0"/>
            <a:ext cx="3810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276350"/>
            <a:ext cx="495300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1781175"/>
            <a:ext cx="11049000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3324225"/>
            <a:ext cx="3492400" cy="315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49650" y="3324225"/>
            <a:ext cx="3492549" cy="315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127950" y="3324225"/>
            <a:ext cx="3492400" cy="315277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 txBox="1"/>
          <p:nvPr/>
        </p:nvSpPr>
        <p:spPr>
          <a:xfrm>
            <a:off x="9980116" y="6419850"/>
            <a:ext cx="1640383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>
                <a:solidFill>
                  <a:srgbClr val="002B5B"/>
                </a:solidFill>
                <a:latin typeface="Noto Sans JP"/>
                <a:ea typeface="Noto Sans JP"/>
                <a:cs typeface="Noto Sans JP"/>
                <a:sym typeface="Noto Sans JP"/>
              </a:rPr>
              <a:t>PROJECT STRATEGY | 01</a:t>
            </a:r>
            <a:endParaRPr/>
          </a:p>
        </p:txBody>
      </p:sp>
      <p:sp>
        <p:nvSpPr>
          <p:cNvPr id="91" name="Google Shape;91;p13"/>
          <p:cNvSpPr txBox="1"/>
          <p:nvPr/>
        </p:nvSpPr>
        <p:spPr>
          <a:xfrm>
            <a:off x="571500" y="381000"/>
            <a:ext cx="5361607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0" i="0" u="none" strike="noStrike" cap="none" dirty="0" err="1">
                <a:solidFill>
                  <a:srgbClr val="002B5B"/>
                </a:solidFill>
                <a:latin typeface="Noto Sans JP"/>
                <a:ea typeface="Noto Sans JP"/>
                <a:cs typeface="Noto Sans JP"/>
                <a:sym typeface="Noto Sans JP"/>
              </a:rPr>
              <a:t>課題・解決策</a:t>
            </a:r>
            <a:endParaRPr dirty="0"/>
          </a:p>
        </p:txBody>
      </p:sp>
      <p:sp>
        <p:nvSpPr>
          <p:cNvPr id="92" name="Google Shape;92;p13"/>
          <p:cNvSpPr/>
          <p:nvPr/>
        </p:nvSpPr>
        <p:spPr>
          <a:xfrm>
            <a:off x="571500" y="962025"/>
            <a:ext cx="5106292" cy="19050"/>
          </a:xfrm>
          <a:prstGeom prst="rect">
            <a:avLst/>
          </a:prstGeom>
          <a:solidFill>
            <a:srgbClr val="002B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 txBox="1"/>
          <p:nvPr/>
        </p:nvSpPr>
        <p:spPr>
          <a:xfrm>
            <a:off x="1257300" y="1266825"/>
            <a:ext cx="6172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 dirty="0" err="1">
                <a:solidFill>
                  <a:srgbClr val="64748B"/>
                </a:solidFill>
                <a:latin typeface="Noto Sans JP"/>
                <a:ea typeface="Noto Sans JP"/>
                <a:cs typeface="Noto Sans JP"/>
                <a:sym typeface="Noto Sans JP"/>
              </a:rPr>
              <a:t>市場環境の急速な変化に伴う、既存プロセスの限界とリソースの分散が顕在化</a:t>
            </a:r>
            <a:r>
              <a:rPr lang="en-US" sz="1350" b="0" i="0" u="none" strike="noStrike" cap="none" dirty="0">
                <a:solidFill>
                  <a:srgbClr val="64748B"/>
                </a:solidFill>
                <a:latin typeface="Noto Sans JP"/>
                <a:ea typeface="Noto Sans JP"/>
                <a:cs typeface="Noto Sans JP"/>
                <a:sym typeface="Noto Sans JP"/>
              </a:rPr>
              <a:t>。</a:t>
            </a:r>
            <a:endParaRPr dirty="0"/>
          </a:p>
        </p:txBody>
      </p:sp>
      <p:sp>
        <p:nvSpPr>
          <p:cNvPr id="95" name="Google Shape;95;p13"/>
          <p:cNvSpPr txBox="1"/>
          <p:nvPr/>
        </p:nvSpPr>
        <p:spPr>
          <a:xfrm>
            <a:off x="1207591" y="2066925"/>
            <a:ext cx="10633516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FFFFFF"/>
                </a:solidFill>
                <a:latin typeface="Noto Sans JP"/>
                <a:ea typeface="Noto Sans JP"/>
                <a:cs typeface="Noto Sans JP"/>
                <a:sym typeface="Noto Sans JP"/>
              </a:rPr>
              <a:t>効率的なリソース配分とDX推進の遅れ</a:t>
            </a:r>
            <a:endParaRPr/>
          </a:p>
        </p:txBody>
      </p:sp>
      <p:sp>
        <p:nvSpPr>
          <p:cNvPr id="96" name="Google Shape;96;p13"/>
          <p:cNvSpPr txBox="1"/>
          <p:nvPr/>
        </p:nvSpPr>
        <p:spPr>
          <a:xfrm>
            <a:off x="1285875" y="2524125"/>
            <a:ext cx="1004887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FFFFFF"/>
                </a:solidFill>
                <a:latin typeface="Noto Sans JP"/>
                <a:ea typeface="Noto Sans JP"/>
                <a:cs typeface="Noto Sans JP"/>
                <a:sym typeface="Noto Sans JP"/>
              </a:rPr>
              <a:t>部門間のデータ分断により意思決定速度が低下し、競争優位性が損なわれつつある。</a:t>
            </a:r>
            <a:endParaRPr/>
          </a:p>
        </p:txBody>
      </p:sp>
      <p:pic>
        <p:nvPicPr>
          <p:cNvPr id="97" name="Google Shape;97;p13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57250" y="2114550"/>
            <a:ext cx="207466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3"/>
          <p:cNvSpPr txBox="1"/>
          <p:nvPr/>
        </p:nvSpPr>
        <p:spPr>
          <a:xfrm>
            <a:off x="1476375" y="3657600"/>
            <a:ext cx="14001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2B5B"/>
                </a:solidFill>
                <a:latin typeface="Noto Sans JP"/>
                <a:ea typeface="Noto Sans JP"/>
                <a:cs typeface="Noto Sans JP"/>
                <a:sym typeface="Noto Sans JP"/>
              </a:rPr>
              <a:t>業務プロセスの</a:t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500" b="1" i="0" u="none" strike="noStrike" cap="none">
                <a:solidFill>
                  <a:srgbClr val="002B5B"/>
                </a:solidFill>
                <a:latin typeface="Noto Sans JP"/>
                <a:ea typeface="Noto Sans JP"/>
                <a:cs typeface="Noto Sans JP"/>
                <a:sym typeface="Noto Sans JP"/>
              </a:rPr>
              <a:t> 自動化・効率化</a:t>
            </a:r>
            <a:endParaRPr/>
          </a:p>
        </p:txBody>
      </p:sp>
      <p:sp>
        <p:nvSpPr>
          <p:cNvPr id="99" name="Google Shape;99;p13"/>
          <p:cNvSpPr txBox="1"/>
          <p:nvPr/>
        </p:nvSpPr>
        <p:spPr>
          <a:xfrm>
            <a:off x="5254525" y="3657600"/>
            <a:ext cx="180022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2B5B"/>
                </a:solidFill>
                <a:latin typeface="Noto Sans JP"/>
                <a:ea typeface="Noto Sans JP"/>
                <a:cs typeface="Noto Sans JP"/>
                <a:sym typeface="Noto Sans JP"/>
              </a:rPr>
              <a:t>データ統合プラット</a:t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500" b="1" i="0" u="none" strike="noStrike" cap="none">
                <a:solidFill>
                  <a:srgbClr val="002B5B"/>
                </a:solidFill>
                <a:latin typeface="Noto Sans JP"/>
                <a:ea typeface="Noto Sans JP"/>
                <a:cs typeface="Noto Sans JP"/>
                <a:sym typeface="Noto Sans JP"/>
              </a:rPr>
              <a:t> フォームの構築</a:t>
            </a:r>
            <a:endParaRPr/>
          </a:p>
        </p:txBody>
      </p:sp>
      <p:sp>
        <p:nvSpPr>
          <p:cNvPr id="100" name="Google Shape;100;p13"/>
          <p:cNvSpPr txBox="1"/>
          <p:nvPr/>
        </p:nvSpPr>
        <p:spPr>
          <a:xfrm>
            <a:off x="9032825" y="3657600"/>
            <a:ext cx="1478153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2B5B"/>
                </a:solidFill>
                <a:latin typeface="Noto Sans JP"/>
                <a:ea typeface="Noto Sans JP"/>
                <a:cs typeface="Noto Sans JP"/>
                <a:sym typeface="Noto Sans JP"/>
              </a:rPr>
              <a:t>DX専門チームの</a:t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500" b="1" i="0" u="none" strike="noStrike" cap="none">
                <a:solidFill>
                  <a:srgbClr val="002B5B"/>
                </a:solidFill>
                <a:latin typeface="Noto Sans JP"/>
                <a:ea typeface="Noto Sans JP"/>
                <a:cs typeface="Noto Sans JP"/>
                <a:sym typeface="Noto Sans JP"/>
              </a:rPr>
              <a:t> 編成と人材育成</a:t>
            </a:r>
            <a:endParaRPr/>
          </a:p>
        </p:txBody>
      </p:sp>
      <p:pic>
        <p:nvPicPr>
          <p:cNvPr id="101" name="Google Shape;101;p13" descr="imag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76758" y="3729037"/>
            <a:ext cx="237083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3"/>
          <p:cNvSpPr txBox="1"/>
          <p:nvPr/>
        </p:nvSpPr>
        <p:spPr>
          <a:xfrm>
            <a:off x="990600" y="4933830"/>
            <a:ext cx="57150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475569"/>
                </a:solidFill>
                <a:latin typeface="Noto Sans JP"/>
                <a:ea typeface="Noto Sans JP"/>
                <a:cs typeface="Noto Sans JP"/>
                <a:sym typeface="Noto Sans JP"/>
              </a:rPr>
              <a:t>•</a:t>
            </a:r>
            <a:endParaRPr/>
          </a:p>
        </p:txBody>
      </p:sp>
      <p:sp>
        <p:nvSpPr>
          <p:cNvPr id="103" name="Google Shape;103;p13"/>
          <p:cNvSpPr txBox="1"/>
          <p:nvPr/>
        </p:nvSpPr>
        <p:spPr>
          <a:xfrm>
            <a:off x="1047750" y="4935735"/>
            <a:ext cx="2730400" cy="243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475569"/>
                </a:solidFill>
                <a:latin typeface="Noto Sans JP"/>
                <a:ea typeface="Noto Sans JP"/>
                <a:cs typeface="Noto Sans JP"/>
                <a:sym typeface="Noto Sans JP"/>
              </a:rPr>
              <a:t>既存フローの再設計</a:t>
            </a:r>
            <a:endParaRPr/>
          </a:p>
        </p:txBody>
      </p:sp>
      <p:sp>
        <p:nvSpPr>
          <p:cNvPr id="104" name="Google Shape;104;p13"/>
          <p:cNvSpPr txBox="1"/>
          <p:nvPr/>
        </p:nvSpPr>
        <p:spPr>
          <a:xfrm>
            <a:off x="990600" y="5272861"/>
            <a:ext cx="57150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475569"/>
                </a:solidFill>
                <a:latin typeface="Noto Sans JP"/>
                <a:ea typeface="Noto Sans JP"/>
                <a:cs typeface="Noto Sans JP"/>
                <a:sym typeface="Noto Sans JP"/>
              </a:rPr>
              <a:t>•</a:t>
            </a:r>
            <a:endParaRPr/>
          </a:p>
        </p:txBody>
      </p:sp>
      <p:sp>
        <p:nvSpPr>
          <p:cNvPr id="105" name="Google Shape;105;p13"/>
          <p:cNvSpPr txBox="1"/>
          <p:nvPr/>
        </p:nvSpPr>
        <p:spPr>
          <a:xfrm>
            <a:off x="1047750" y="5274766"/>
            <a:ext cx="2730400" cy="243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475569"/>
                </a:solidFill>
                <a:latin typeface="Noto Sans JP"/>
                <a:ea typeface="Noto Sans JP"/>
                <a:cs typeface="Noto Sans JP"/>
                <a:sym typeface="Noto Sans JP"/>
              </a:rPr>
              <a:t>自動化ツールの選定</a:t>
            </a:r>
            <a:endParaRPr/>
          </a:p>
        </p:txBody>
      </p:sp>
      <p:sp>
        <p:nvSpPr>
          <p:cNvPr id="106" name="Google Shape;106;p13"/>
          <p:cNvSpPr txBox="1"/>
          <p:nvPr/>
        </p:nvSpPr>
        <p:spPr>
          <a:xfrm>
            <a:off x="990600" y="5611891"/>
            <a:ext cx="57150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475569"/>
                </a:solidFill>
                <a:latin typeface="Noto Sans JP"/>
                <a:ea typeface="Noto Sans JP"/>
                <a:cs typeface="Noto Sans JP"/>
                <a:sym typeface="Noto Sans JP"/>
              </a:rPr>
              <a:t>•</a:t>
            </a:r>
            <a:endParaRPr/>
          </a:p>
        </p:txBody>
      </p:sp>
      <p:sp>
        <p:nvSpPr>
          <p:cNvPr id="107" name="Google Shape;107;p13"/>
          <p:cNvSpPr txBox="1"/>
          <p:nvPr/>
        </p:nvSpPr>
        <p:spPr>
          <a:xfrm>
            <a:off x="1047750" y="5613796"/>
            <a:ext cx="2730400" cy="243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475569"/>
                </a:solidFill>
                <a:latin typeface="Noto Sans JP"/>
                <a:ea typeface="Noto Sans JP"/>
                <a:cs typeface="Noto Sans JP"/>
                <a:sym typeface="Noto Sans JP"/>
              </a:rPr>
              <a:t>余剰時間の最適活用</a:t>
            </a:r>
            <a:endParaRPr/>
          </a:p>
        </p:txBody>
      </p:sp>
      <p:pic>
        <p:nvPicPr>
          <p:cNvPr id="108" name="Google Shape;108;p13" descr="image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754909" y="3729037"/>
            <a:ext cx="237083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3"/>
          <p:cNvSpPr txBox="1"/>
          <p:nvPr/>
        </p:nvSpPr>
        <p:spPr>
          <a:xfrm>
            <a:off x="4768750" y="4933830"/>
            <a:ext cx="57150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475569"/>
                </a:solidFill>
                <a:latin typeface="Noto Sans JP"/>
                <a:ea typeface="Noto Sans JP"/>
                <a:cs typeface="Noto Sans JP"/>
                <a:sym typeface="Noto Sans JP"/>
              </a:rPr>
              <a:t>•</a:t>
            </a:r>
            <a:endParaRPr/>
          </a:p>
        </p:txBody>
      </p:sp>
      <p:sp>
        <p:nvSpPr>
          <p:cNvPr id="110" name="Google Shape;110;p13"/>
          <p:cNvSpPr txBox="1"/>
          <p:nvPr/>
        </p:nvSpPr>
        <p:spPr>
          <a:xfrm>
            <a:off x="4825900" y="4935735"/>
            <a:ext cx="2730549" cy="243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475569"/>
                </a:solidFill>
                <a:latin typeface="Noto Sans JP"/>
                <a:ea typeface="Noto Sans JP"/>
                <a:cs typeface="Noto Sans JP"/>
                <a:sym typeface="Noto Sans JP"/>
              </a:rPr>
              <a:t>クラウド基盤の導入</a:t>
            </a:r>
            <a:endParaRPr/>
          </a:p>
        </p:txBody>
      </p:sp>
      <p:sp>
        <p:nvSpPr>
          <p:cNvPr id="111" name="Google Shape;111;p13"/>
          <p:cNvSpPr txBox="1"/>
          <p:nvPr/>
        </p:nvSpPr>
        <p:spPr>
          <a:xfrm>
            <a:off x="4768750" y="5272861"/>
            <a:ext cx="57150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475569"/>
                </a:solidFill>
                <a:latin typeface="Noto Sans JP"/>
                <a:ea typeface="Noto Sans JP"/>
                <a:cs typeface="Noto Sans JP"/>
                <a:sym typeface="Noto Sans JP"/>
              </a:rPr>
              <a:t>•</a:t>
            </a:r>
            <a:endParaRPr/>
          </a:p>
        </p:txBody>
      </p:sp>
      <p:sp>
        <p:nvSpPr>
          <p:cNvPr id="112" name="Google Shape;112;p13"/>
          <p:cNvSpPr txBox="1"/>
          <p:nvPr/>
        </p:nvSpPr>
        <p:spPr>
          <a:xfrm>
            <a:off x="4825900" y="5274766"/>
            <a:ext cx="2730549" cy="243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475569"/>
                </a:solidFill>
                <a:latin typeface="Noto Sans JP"/>
                <a:ea typeface="Noto Sans JP"/>
                <a:cs typeface="Noto Sans JP"/>
                <a:sym typeface="Noto Sans JP"/>
              </a:rPr>
              <a:t>API連携の標準化</a:t>
            </a:r>
            <a:endParaRPr/>
          </a:p>
        </p:txBody>
      </p:sp>
      <p:sp>
        <p:nvSpPr>
          <p:cNvPr id="113" name="Google Shape;113;p13"/>
          <p:cNvSpPr txBox="1"/>
          <p:nvPr/>
        </p:nvSpPr>
        <p:spPr>
          <a:xfrm>
            <a:off x="4768750" y="5611891"/>
            <a:ext cx="57150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475569"/>
                </a:solidFill>
                <a:latin typeface="Noto Sans JP"/>
                <a:ea typeface="Noto Sans JP"/>
                <a:cs typeface="Noto Sans JP"/>
                <a:sym typeface="Noto Sans JP"/>
              </a:rPr>
              <a:t>•</a:t>
            </a:r>
            <a:endParaRPr/>
          </a:p>
        </p:txBody>
      </p:sp>
      <p:sp>
        <p:nvSpPr>
          <p:cNvPr id="114" name="Google Shape;114;p13"/>
          <p:cNvSpPr txBox="1"/>
          <p:nvPr/>
        </p:nvSpPr>
        <p:spPr>
          <a:xfrm>
            <a:off x="4825900" y="5613796"/>
            <a:ext cx="2730549" cy="243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475569"/>
                </a:solidFill>
                <a:latin typeface="Noto Sans JP"/>
                <a:ea typeface="Noto Sans JP"/>
                <a:cs typeface="Noto Sans JP"/>
                <a:sym typeface="Noto Sans JP"/>
              </a:rPr>
              <a:t>BIツールによる可視化</a:t>
            </a:r>
            <a:endParaRPr/>
          </a:p>
        </p:txBody>
      </p:sp>
      <p:pic>
        <p:nvPicPr>
          <p:cNvPr id="115" name="Google Shape;115;p13" descr="image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533209" y="3729037"/>
            <a:ext cx="237083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3"/>
          <p:cNvSpPr txBox="1"/>
          <p:nvPr/>
        </p:nvSpPr>
        <p:spPr>
          <a:xfrm>
            <a:off x="8547050" y="4933830"/>
            <a:ext cx="57150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475569"/>
                </a:solidFill>
                <a:latin typeface="Noto Sans JP"/>
                <a:ea typeface="Noto Sans JP"/>
                <a:cs typeface="Noto Sans JP"/>
                <a:sym typeface="Noto Sans JP"/>
              </a:rPr>
              <a:t>•</a:t>
            </a:r>
            <a:endParaRPr/>
          </a:p>
        </p:txBody>
      </p:sp>
      <p:sp>
        <p:nvSpPr>
          <p:cNvPr id="117" name="Google Shape;117;p13"/>
          <p:cNvSpPr txBox="1"/>
          <p:nvPr/>
        </p:nvSpPr>
        <p:spPr>
          <a:xfrm>
            <a:off x="8604200" y="4935735"/>
            <a:ext cx="2730400" cy="243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475569"/>
                </a:solidFill>
                <a:latin typeface="Noto Sans JP"/>
                <a:ea typeface="Noto Sans JP"/>
                <a:cs typeface="Noto Sans JP"/>
                <a:sym typeface="Noto Sans JP"/>
              </a:rPr>
              <a:t>専任組織の立ち上げ</a:t>
            </a:r>
            <a:endParaRPr/>
          </a:p>
        </p:txBody>
      </p:sp>
      <p:sp>
        <p:nvSpPr>
          <p:cNvPr id="118" name="Google Shape;118;p13"/>
          <p:cNvSpPr txBox="1"/>
          <p:nvPr/>
        </p:nvSpPr>
        <p:spPr>
          <a:xfrm>
            <a:off x="8547050" y="5272861"/>
            <a:ext cx="57150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475569"/>
                </a:solidFill>
                <a:latin typeface="Noto Sans JP"/>
                <a:ea typeface="Noto Sans JP"/>
                <a:cs typeface="Noto Sans JP"/>
                <a:sym typeface="Noto Sans JP"/>
              </a:rPr>
              <a:t>•</a:t>
            </a:r>
            <a:endParaRPr/>
          </a:p>
        </p:txBody>
      </p:sp>
      <p:sp>
        <p:nvSpPr>
          <p:cNvPr id="119" name="Google Shape;119;p13"/>
          <p:cNvSpPr txBox="1"/>
          <p:nvPr/>
        </p:nvSpPr>
        <p:spPr>
          <a:xfrm>
            <a:off x="8604200" y="5274766"/>
            <a:ext cx="2730400" cy="243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475569"/>
                </a:solidFill>
                <a:latin typeface="Noto Sans JP"/>
                <a:ea typeface="Noto Sans JP"/>
                <a:cs typeface="Noto Sans JP"/>
                <a:sym typeface="Noto Sans JP"/>
              </a:rPr>
              <a:t>スキルマップの策定</a:t>
            </a:r>
            <a:endParaRPr/>
          </a:p>
        </p:txBody>
      </p:sp>
      <p:sp>
        <p:nvSpPr>
          <p:cNvPr id="120" name="Google Shape;120;p13"/>
          <p:cNvSpPr txBox="1"/>
          <p:nvPr/>
        </p:nvSpPr>
        <p:spPr>
          <a:xfrm>
            <a:off x="8547050" y="5611891"/>
            <a:ext cx="57150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475569"/>
                </a:solidFill>
                <a:latin typeface="Noto Sans JP"/>
                <a:ea typeface="Noto Sans JP"/>
                <a:cs typeface="Noto Sans JP"/>
                <a:sym typeface="Noto Sans JP"/>
              </a:rPr>
              <a:t>•</a:t>
            </a:r>
            <a:endParaRPr/>
          </a:p>
        </p:txBody>
      </p:sp>
      <p:sp>
        <p:nvSpPr>
          <p:cNvPr id="121" name="Google Shape;121;p13"/>
          <p:cNvSpPr txBox="1"/>
          <p:nvPr/>
        </p:nvSpPr>
        <p:spPr>
          <a:xfrm>
            <a:off x="8604200" y="5613796"/>
            <a:ext cx="2730400" cy="243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475569"/>
                </a:solidFill>
                <a:latin typeface="Noto Sans JP"/>
                <a:ea typeface="Noto Sans JP"/>
                <a:cs typeface="Noto Sans JP"/>
                <a:sym typeface="Noto Sans JP"/>
              </a:rPr>
              <a:t>リスキリング教育実施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</Words>
  <Application>Microsoft Office PowerPoint</Application>
  <PresentationFormat>ワイド画面</PresentationFormat>
  <Paragraphs>26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Noto Sans JP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吕文开luclv</cp:lastModifiedBy>
  <cp:revision>1</cp:revision>
  <dcterms:modified xsi:type="dcterms:W3CDTF">2026-05-11T08:19:18Z</dcterms:modified>
</cp:coreProperties>
</file>