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Inter SemiBold"/>
      <p:regular r:id="rId11"/>
      <p:bold r:id="rId12"/>
      <p:italic r:id="rId13"/>
      <p:boldItalic r:id="rId14"/>
    </p:embeddedFont>
    <p:embeddedFont>
      <p:font typeface="Plus Jakarta Sans ExtraBold"/>
      <p:bold r:id="rId15"/>
      <p:boldItalic r:id="rId16"/>
    </p:embeddedFont>
    <p:embeddedFont>
      <p:font typeface="Inter"/>
      <p:regular r:id="rId17"/>
      <p:bold r:id="rId18"/>
      <p:italic r:id="rId19"/>
      <p:boldItalic r:id="rId20"/>
    </p:embeddedFont>
    <p:embeddedFont>
      <p:font typeface="Inter Medium"/>
      <p:regular r:id="rId21"/>
      <p:bold r:id="rId22"/>
      <p:italic r:id="rId23"/>
      <p:boldItalic r:id="rId24"/>
    </p:embeddedFont>
    <p:embeddedFont>
      <p:font typeface="JetBrains Mon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boldItalic.fntdata"/><Relationship Id="rId22" Type="http://schemas.openxmlformats.org/officeDocument/2006/relationships/font" Target="fonts/InterMedium-bold.fntdata"/><Relationship Id="rId21" Type="http://schemas.openxmlformats.org/officeDocument/2006/relationships/font" Target="fonts/InterMedium-regular.fntdata"/><Relationship Id="rId24" Type="http://schemas.openxmlformats.org/officeDocument/2006/relationships/font" Target="fonts/InterMedium-boldItalic.fntdata"/><Relationship Id="rId23" Type="http://schemas.openxmlformats.org/officeDocument/2006/relationships/font" Target="fonts/Inter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JetBrainsMono-bold.fntdata"/><Relationship Id="rId25" Type="http://schemas.openxmlformats.org/officeDocument/2006/relationships/font" Target="fonts/JetBrainsMono-regular.fntdata"/><Relationship Id="rId28" Type="http://schemas.openxmlformats.org/officeDocument/2006/relationships/font" Target="fonts/JetBrainsMono-boldItalic.fntdata"/><Relationship Id="rId27" Type="http://schemas.openxmlformats.org/officeDocument/2006/relationships/font" Target="fonts/JetBrainsMon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InterSemiBold-regular.fntdata"/><Relationship Id="rId10" Type="http://schemas.openxmlformats.org/officeDocument/2006/relationships/slide" Target="slides/slide5.xml"/><Relationship Id="rId13" Type="http://schemas.openxmlformats.org/officeDocument/2006/relationships/font" Target="fonts/InterSemiBold-italic.fntdata"/><Relationship Id="rId12" Type="http://schemas.openxmlformats.org/officeDocument/2006/relationships/font" Target="fonts/InterSemiBold-bold.fntdata"/><Relationship Id="rId15" Type="http://schemas.openxmlformats.org/officeDocument/2006/relationships/font" Target="fonts/PlusJakartaSansExtraBold-bold.fntdata"/><Relationship Id="rId14" Type="http://schemas.openxmlformats.org/officeDocument/2006/relationships/font" Target="fonts/InterSemiBold-boldItalic.fntdata"/><Relationship Id="rId17" Type="http://schemas.openxmlformats.org/officeDocument/2006/relationships/font" Target="fonts/Inter-regular.fntdata"/><Relationship Id="rId16" Type="http://schemas.openxmlformats.org/officeDocument/2006/relationships/font" Target="fonts/PlusJakartaSansExtraBold-boldItalic.fntdata"/><Relationship Id="rId19" Type="http://schemas.openxmlformats.org/officeDocument/2006/relationships/font" Target="fonts/Inter-italic.fntdata"/><Relationship Id="rId18" Type="http://schemas.openxmlformats.org/officeDocument/2006/relationships/font" Target="fonts/Inter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95250" y="6877050"/>
            <a:ext cx="120015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4748B"/>
                </a:solidFill>
                <a:latin typeface="Times"/>
                <a:ea typeface="Times"/>
                <a:cs typeface="Times"/>
                <a:sym typeface="Times"/>
              </a:rPr>
              <a:t>Topographic Data Map Layout • Analytical &amp; Research-Driven Title Slide</a:t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95250" y="6877050"/>
            <a:ext cx="120015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4748B"/>
                </a:solidFill>
                <a:latin typeface="Times"/>
                <a:ea typeface="Times"/>
                <a:cs typeface="Times"/>
                <a:sym typeface="Times"/>
              </a:rPr>
              <a:t>Circuit Grid Technology Layout • Tech Strategy &amp; Innovation Cover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95250" y="6877050"/>
            <a:ext cx="120015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4748B"/>
                </a:solidFill>
                <a:latin typeface="Times"/>
                <a:ea typeface="Times"/>
                <a:cs typeface="Times"/>
                <a:sym typeface="Times"/>
              </a:rPr>
              <a:t>Diagonal Campus Map Layout • Urban Planning &amp; Campus Lecture Theme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95250" y="6877050"/>
            <a:ext cx="120015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4748B"/>
                </a:solidFill>
                <a:latin typeface="Times"/>
                <a:ea typeface="Times"/>
                <a:cs typeface="Times"/>
                <a:sym typeface="Times"/>
              </a:rPr>
              <a:t>Minimal Split-Line Layout • Corporate Strategy &amp; Executive Report</a:t>
            </a:r>
            <a:endParaRPr/>
          </a:p>
        </p:txBody>
      </p:sp>
      <p:pic>
        <p:nvPicPr>
          <p:cNvPr descr="image.png"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0" y="19050"/>
            <a:ext cx="9144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9" name="Google Shape;8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9150" y="72390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3638550" y="5800725"/>
            <a:ext cx="9525" cy="333375"/>
          </a:xfrm>
          <a:prstGeom prst="rect">
            <a:avLst/>
          </a:prstGeom>
          <a:solidFill>
            <a:srgbClr val="004B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819150" y="5800725"/>
            <a:ext cx="24384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475569"/>
                </a:solidFill>
                <a:latin typeface="Inter Medium"/>
                <a:ea typeface="Inter Medium"/>
                <a:cs typeface="Inter Medium"/>
                <a:sym typeface="Inter Medium"/>
              </a:rPr>
              <a:t>PREPARED BY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4029075" y="5800725"/>
            <a:ext cx="14478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475569"/>
                </a:solidFill>
                <a:latin typeface="Inter Medium"/>
                <a:ea typeface="Inter Medium"/>
                <a:cs typeface="Inter Medium"/>
                <a:sym typeface="Inter Medium"/>
              </a:rPr>
              <a:t>ACADEMIC TERM</a:t>
            </a:r>
            <a:endParaRPr/>
          </a:p>
        </p:txBody>
      </p:sp>
      <p:pic>
        <p:nvPicPr>
          <p:cNvPr descr="image.png" id="93" name="Google Shape;9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25" y="9525"/>
            <a:ext cx="12172950" cy="683895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/>
        </p:nvSpPr>
        <p:spPr>
          <a:xfrm>
            <a:off x="819150" y="2330797"/>
            <a:ext cx="571500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5" u="none" cap="none" strike="noStrike">
                <a:solidFill>
                  <a:srgbClr val="0085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MANAGEMENT COURSEWARE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819150" y="2654647"/>
            <a:ext cx="60009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498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50">
                <a:solidFill>
                  <a:srgbClr val="002244"/>
                </a:solidFill>
                <a:latin typeface="Plus Jakarta Sans ExtraBold"/>
                <a:ea typeface="Plus Jakarta Sans ExtraBold"/>
                <a:cs typeface="Plus Jakarta Sans ExtraBold"/>
                <a:sym typeface="Plus Jakarta Sans ExtraBold"/>
              </a:rPr>
              <a:t>Type your  Title  here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819150" y="3984277"/>
            <a:ext cx="57150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Frameworks for navigating operational transitions, stakeholder metrics, and systematic alignment in enterprise environments.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819150" y="5953125"/>
            <a:ext cx="24384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2244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Dr. Evelyn Mercer • Department Head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4029075" y="5953125"/>
            <a:ext cx="14478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2244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Autumn Quarter 2026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/>
        </p:nvSpPr>
        <p:spPr>
          <a:xfrm>
            <a:off x="95250" y="6877050"/>
            <a:ext cx="120015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4748B"/>
                </a:solidFill>
                <a:latin typeface="Times"/>
                <a:ea typeface="Times"/>
                <a:cs typeface="Times"/>
                <a:sym typeface="Times"/>
              </a:rPr>
              <a:t>Circuit Grid Technology Layout • Tech Strategy &amp; Innovation Cover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95250" y="6877050"/>
            <a:ext cx="120015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4748B"/>
                </a:solidFill>
                <a:latin typeface="Times"/>
                <a:ea typeface="Times"/>
                <a:cs typeface="Times"/>
                <a:sym typeface="Times"/>
              </a:rPr>
              <a:t>Diagonal Campus Map Layout • Urban Planning &amp; Campus Lecture Theme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95250" y="6877050"/>
            <a:ext cx="120015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4748B"/>
                </a:solidFill>
                <a:latin typeface="Times"/>
                <a:ea typeface="Times"/>
                <a:cs typeface="Times"/>
                <a:sym typeface="Times"/>
              </a:rPr>
              <a:t>Minimal Split-Line Layout • Corporate Strategy &amp; Executive Report</a:t>
            </a:r>
            <a:endParaRPr/>
          </a:p>
        </p:txBody>
      </p:sp>
      <p:pic>
        <p:nvPicPr>
          <p:cNvPr descr="image.png" id="106" name="Google Shape;10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0" y="19050"/>
            <a:ext cx="9144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7" name="Google Shape;10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0" y="19050"/>
            <a:ext cx="9144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/>
          <p:nvPr/>
        </p:nvSpPr>
        <p:spPr>
          <a:xfrm>
            <a:off x="9715053" y="723900"/>
            <a:ext cx="1657796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5" u="none" cap="none" strike="noStrike">
                <a:solidFill>
                  <a:srgbClr val="475569"/>
                </a:solidFill>
                <a:latin typeface="Inter Medium"/>
                <a:ea typeface="Inter Medium"/>
                <a:cs typeface="Inter Medium"/>
                <a:sym typeface="Inter Medium"/>
              </a:rPr>
              <a:t>RESEARCH REPORT • 2026</a:t>
            </a:r>
            <a:endParaRPr/>
          </a:p>
        </p:txBody>
      </p:sp>
      <p:pic>
        <p:nvPicPr>
          <p:cNvPr descr="image.png" id="109" name="Google Shape;10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9150" y="7239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0" name="Google Shape;11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25" y="9525"/>
            <a:ext cx="12172950" cy="6838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819150" y="1409700"/>
            <a:ext cx="762000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5" u="none" cap="none" strike="noStrike">
                <a:solidFill>
                  <a:srgbClr val="004B87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TECHNICAL WORKING PAPER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819150" y="2073300"/>
            <a:ext cx="80010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498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50">
                <a:solidFill>
                  <a:srgbClr val="002244"/>
                </a:solidFill>
                <a:latin typeface="Plus Jakarta Sans ExtraBold"/>
                <a:ea typeface="Plus Jakarta Sans ExtraBold"/>
                <a:cs typeface="Plus Jakarta Sans ExtraBold"/>
                <a:sym typeface="Plus Jakarta Sans ExtraBold"/>
              </a:rPr>
              <a:t>Type your  Title  here</a:t>
            </a:r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819150" y="3405782"/>
            <a:ext cx="66675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75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A data-driven spatial analysis mapping socio-economic density, infrastructure accessibility, and capital transit flows.</a:t>
            </a:r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1238250" y="804862"/>
            <a:ext cx="2949029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47556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INSTITUTE FOR QUANTITATIVE SOCIAL SCIENCE</a:t>
            </a:r>
            <a:endParaRPr/>
          </a:p>
        </p:txBody>
      </p:sp>
      <p:sp>
        <p:nvSpPr>
          <p:cNvPr id="115" name="Google Shape;115;p14"/>
          <p:cNvSpPr txBox="1"/>
          <p:nvPr/>
        </p:nvSpPr>
        <p:spPr>
          <a:xfrm>
            <a:off x="819150" y="5819775"/>
            <a:ext cx="24003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475569"/>
                </a:solidFill>
                <a:latin typeface="Inter Medium"/>
                <a:ea typeface="Inter Medium"/>
                <a:cs typeface="Inter Medium"/>
                <a:sym typeface="Inter Medium"/>
              </a:rPr>
              <a:t>Lead Investigator: </a:t>
            </a:r>
            <a:r>
              <a:rPr b="1" i="0" lang="en-US" sz="10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Prof. Arthur Vance</a:t>
            </a:r>
            <a:endParaRPr/>
          </a:p>
        </p:txBody>
      </p:sp>
      <p:sp>
        <p:nvSpPr>
          <p:cNvPr id="116" name="Google Shape;116;p14"/>
          <p:cNvSpPr txBox="1"/>
          <p:nvPr/>
        </p:nvSpPr>
        <p:spPr>
          <a:xfrm>
            <a:off x="819150" y="5981700"/>
            <a:ext cx="24003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Primary Division: Quantitative Economics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CFE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1" name="Google Shape;12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43095" y="781050"/>
            <a:ext cx="1129754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 txBox="1"/>
          <p:nvPr/>
        </p:nvSpPr>
        <p:spPr>
          <a:xfrm>
            <a:off x="95250" y="6877050"/>
            <a:ext cx="120015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4748B"/>
                </a:solidFill>
                <a:latin typeface="Times"/>
                <a:ea typeface="Times"/>
                <a:cs typeface="Times"/>
                <a:sym typeface="Times"/>
              </a:rPr>
              <a:t>Diagonal Campus Map Layout • Urban Planning &amp; Campus Lecture Theme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95250" y="6877050"/>
            <a:ext cx="120015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4748B"/>
                </a:solidFill>
                <a:latin typeface="Times"/>
                <a:ea typeface="Times"/>
                <a:cs typeface="Times"/>
                <a:sym typeface="Times"/>
              </a:rPr>
              <a:t>Minimal Split-Line Layout • Corporate Strategy &amp; Executive Report</a:t>
            </a:r>
            <a:endParaRPr/>
          </a:p>
        </p:txBody>
      </p:sp>
      <p:pic>
        <p:nvPicPr>
          <p:cNvPr descr="image.png" id="124" name="Google Shape;12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250" y="19050"/>
            <a:ext cx="9144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5" name="Google Shape;12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250" y="19050"/>
            <a:ext cx="9144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6" name="Google Shape;12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250" y="19050"/>
            <a:ext cx="9144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5"/>
          <p:cNvSpPr txBox="1"/>
          <p:nvPr/>
        </p:nvSpPr>
        <p:spPr>
          <a:xfrm>
            <a:off x="9549705" y="6019800"/>
            <a:ext cx="1823144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475569"/>
                </a:solidFill>
                <a:latin typeface="Inter Medium"/>
                <a:ea typeface="Inter Medium"/>
                <a:cs typeface="Inter Medium"/>
                <a:sym typeface="Inter Medium"/>
              </a:rPr>
              <a:t>SLIDE DECK FRAMEWORK • V3.0</a:t>
            </a:r>
            <a:endParaRPr/>
          </a:p>
        </p:txBody>
      </p:sp>
      <p:pic>
        <p:nvPicPr>
          <p:cNvPr descr="image.png" id="128" name="Google Shape;12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9150" y="72390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5"/>
          <p:cNvSpPr txBox="1"/>
          <p:nvPr/>
        </p:nvSpPr>
        <p:spPr>
          <a:xfrm>
            <a:off x="819150" y="5857875"/>
            <a:ext cx="1114425" cy="104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75" u="none" cap="none" strike="noStrike">
                <a:solidFill>
                  <a:srgbClr val="475569"/>
                </a:solidFill>
                <a:latin typeface="Inter Medium"/>
                <a:ea typeface="Inter Medium"/>
                <a:cs typeface="Inter Medium"/>
                <a:sym typeface="Inter Medium"/>
              </a:rPr>
              <a:t>LECTURER</a:t>
            </a:r>
            <a:endParaRPr/>
          </a:p>
        </p:txBody>
      </p:sp>
      <p:sp>
        <p:nvSpPr>
          <p:cNvPr id="130" name="Google Shape;130;p15"/>
          <p:cNvSpPr txBox="1"/>
          <p:nvPr/>
        </p:nvSpPr>
        <p:spPr>
          <a:xfrm>
            <a:off x="2314575" y="5857875"/>
            <a:ext cx="1276350" cy="104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75" u="none" cap="none" strike="noStrike">
                <a:solidFill>
                  <a:srgbClr val="475569"/>
                </a:solidFill>
                <a:latin typeface="Inter Medium"/>
                <a:ea typeface="Inter Medium"/>
                <a:cs typeface="Inter Medium"/>
                <a:sym typeface="Inter Medium"/>
              </a:rPr>
              <a:t>AFFILIATION</a:t>
            </a:r>
            <a:endParaRPr/>
          </a:p>
        </p:txBody>
      </p:sp>
      <p:pic>
        <p:nvPicPr>
          <p:cNvPr descr="image.png" id="131" name="Google Shape;13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9525"/>
            <a:ext cx="12172950" cy="683895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 txBox="1"/>
          <p:nvPr/>
        </p:nvSpPr>
        <p:spPr>
          <a:xfrm>
            <a:off x="819150" y="1908423"/>
            <a:ext cx="7143750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85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INNOVATION MANAGEMENT PIPELINE</a:t>
            </a:r>
            <a:endParaRPr/>
          </a:p>
        </p:txBody>
      </p:sp>
      <p:sp>
        <p:nvSpPr>
          <p:cNvPr id="133" name="Google Shape;133;p15"/>
          <p:cNvSpPr txBox="1"/>
          <p:nvPr/>
        </p:nvSpPr>
        <p:spPr>
          <a:xfrm>
            <a:off x="819150" y="2241798"/>
            <a:ext cx="75009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50">
                <a:solidFill>
                  <a:srgbClr val="002244"/>
                </a:solidFill>
                <a:latin typeface="Plus Jakarta Sans ExtraBold"/>
                <a:ea typeface="Plus Jakarta Sans ExtraBold"/>
                <a:cs typeface="Plus Jakarta Sans ExtraBold"/>
                <a:sym typeface="Plus Jakarta Sans ExtraBold"/>
              </a:rPr>
              <a:t>Type your  Title  here</a:t>
            </a:r>
            <a:endParaRPr/>
          </a:p>
        </p:txBody>
      </p:sp>
      <p:sp>
        <p:nvSpPr>
          <p:cNvPr id="134" name="Google Shape;134;p15"/>
          <p:cNvSpPr txBox="1"/>
          <p:nvPr/>
        </p:nvSpPr>
        <p:spPr>
          <a:xfrm>
            <a:off x="819150" y="4206626"/>
            <a:ext cx="6191250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A masterclass presentation framework for managing hardware dependency, software deployment infrastructure, and decentralized platform rules.</a:t>
            </a:r>
            <a:endParaRPr/>
          </a:p>
        </p:txBody>
      </p:sp>
      <p:sp>
        <p:nvSpPr>
          <p:cNvPr id="135" name="Google Shape;135;p15"/>
          <p:cNvSpPr txBox="1"/>
          <p:nvPr/>
        </p:nvSpPr>
        <p:spPr>
          <a:xfrm>
            <a:off x="1238250" y="804862"/>
            <a:ext cx="2762250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47556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DEPARTMENT OF TECHNOLOGY &amp; STRATEGY</a:t>
            </a:r>
            <a:endParaRPr/>
          </a:p>
        </p:txBody>
      </p:sp>
      <p:sp>
        <p:nvSpPr>
          <p:cNvPr id="136" name="Google Shape;136;p15"/>
          <p:cNvSpPr txBox="1"/>
          <p:nvPr/>
        </p:nvSpPr>
        <p:spPr>
          <a:xfrm>
            <a:off x="819150" y="5981700"/>
            <a:ext cx="111442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002244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Sonia Alistair, Ph.D.</a:t>
            </a: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314575" y="5981700"/>
            <a:ext cx="127635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002244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Global Innovation Lab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/>
          <p:nvPr/>
        </p:nvSpPr>
        <p:spPr>
          <a:xfrm>
            <a:off x="95250" y="6877050"/>
            <a:ext cx="120015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4748B"/>
                </a:solidFill>
                <a:latin typeface="Times"/>
                <a:ea typeface="Times"/>
                <a:cs typeface="Times"/>
                <a:sym typeface="Times"/>
              </a:rPr>
              <a:t>Minimal Split-Line Layout • Corporate Strategy &amp; Executive Report</a:t>
            </a:r>
            <a:endParaRPr/>
          </a:p>
        </p:txBody>
      </p:sp>
      <p:pic>
        <p:nvPicPr>
          <p:cNvPr descr="image.png" id="143" name="Google Shape;14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0" y="19050"/>
            <a:ext cx="9144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4" name="Google Shape;14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0" y="19050"/>
            <a:ext cx="9144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5" name="Google Shape;14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0" y="19050"/>
            <a:ext cx="9144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6" name="Google Shape;14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0" y="19050"/>
            <a:ext cx="9144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6"/>
          <p:cNvSpPr txBox="1"/>
          <p:nvPr/>
        </p:nvSpPr>
        <p:spPr>
          <a:xfrm>
            <a:off x="9977883" y="723900"/>
            <a:ext cx="1280666" cy="238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5" u="none" cap="none" strike="noStrike">
                <a:solidFill>
                  <a:srgbClr val="475569"/>
                </a:solidFill>
                <a:latin typeface="Inter Medium"/>
                <a:ea typeface="Inter Medium"/>
                <a:cs typeface="Inter Medium"/>
                <a:sym typeface="Inter Medium"/>
              </a:rPr>
              <a:t>FALL 2026 LECTURE</a:t>
            </a:r>
            <a:endParaRPr/>
          </a:p>
        </p:txBody>
      </p:sp>
      <p:sp>
        <p:nvSpPr>
          <p:cNvPr id="148" name="Google Shape;148;p16"/>
          <p:cNvSpPr/>
          <p:nvPr/>
        </p:nvSpPr>
        <p:spPr>
          <a:xfrm>
            <a:off x="11344275" y="723900"/>
            <a:ext cx="28575" cy="238125"/>
          </a:xfrm>
          <a:prstGeom prst="rect">
            <a:avLst/>
          </a:prstGeom>
          <a:solidFill>
            <a:srgbClr val="008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819150" y="4876800"/>
            <a:ext cx="1428750" cy="19050"/>
          </a:xfrm>
          <a:prstGeom prst="rect">
            <a:avLst/>
          </a:prstGeom>
          <a:solidFill>
            <a:srgbClr val="008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9572625" y="6000750"/>
            <a:ext cx="1800225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5" u="none" cap="none" strike="noStrike">
                <a:solidFill>
                  <a:srgbClr val="475569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LOCATION: HALL B • 10:30 AM</a:t>
            </a:r>
            <a:endParaRPr/>
          </a:p>
        </p:txBody>
      </p:sp>
      <p:pic>
        <p:nvPicPr>
          <p:cNvPr descr="image.png" id="151" name="Google Shape;15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9150" y="7239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2" name="Google Shape;15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25" y="9525"/>
            <a:ext cx="12172950" cy="6838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6"/>
          <p:cNvSpPr txBox="1"/>
          <p:nvPr/>
        </p:nvSpPr>
        <p:spPr>
          <a:xfrm>
            <a:off x="819150" y="2767012"/>
            <a:ext cx="619125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5" u="none" cap="none" strike="noStrike">
                <a:solidFill>
                  <a:srgbClr val="004B87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MODULE 04 • URBAN INFRASTRUCTURE</a:t>
            </a:r>
            <a:endParaRPr/>
          </a:p>
        </p:txBody>
      </p:sp>
      <p:sp>
        <p:nvSpPr>
          <p:cNvPr id="154" name="Google Shape;154;p16"/>
          <p:cNvSpPr txBox="1"/>
          <p:nvPr/>
        </p:nvSpPr>
        <p:spPr>
          <a:xfrm>
            <a:off x="819150" y="3319962"/>
            <a:ext cx="65007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498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50">
                <a:solidFill>
                  <a:srgbClr val="002244"/>
                </a:solidFill>
                <a:latin typeface="Plus Jakarta Sans ExtraBold"/>
                <a:ea typeface="Plus Jakarta Sans ExtraBold"/>
                <a:cs typeface="Plus Jakarta Sans ExtraBold"/>
                <a:sym typeface="Plus Jakarta Sans ExtraBold"/>
              </a:rPr>
              <a:t>Type your  Title  here</a:t>
            </a:r>
            <a:endParaRPr/>
          </a:p>
        </p:txBody>
      </p:sp>
      <p:sp>
        <p:nvSpPr>
          <p:cNvPr id="155" name="Google Shape;155;p16"/>
          <p:cNvSpPr txBox="1"/>
          <p:nvPr/>
        </p:nvSpPr>
        <p:spPr>
          <a:xfrm>
            <a:off x="819150" y="5133975"/>
            <a:ext cx="61912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Analyzing spatial distribution, community corridors, and physical connectivity nodes in rapidly evolving modular campuses.</a:t>
            </a:r>
            <a:endParaRPr/>
          </a:p>
        </p:txBody>
      </p:sp>
      <p:sp>
        <p:nvSpPr>
          <p:cNvPr id="156" name="Google Shape;156;p16"/>
          <p:cNvSpPr txBox="1"/>
          <p:nvPr/>
        </p:nvSpPr>
        <p:spPr>
          <a:xfrm>
            <a:off x="1238250" y="804862"/>
            <a:ext cx="2846189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47556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COLLEGE OF ARCHITECTURE &amp; URBAN DESIGN</a:t>
            </a:r>
            <a:endParaRPr/>
          </a:p>
        </p:txBody>
      </p:sp>
      <p:sp>
        <p:nvSpPr>
          <p:cNvPr id="157" name="Google Shape;157;p16"/>
          <p:cNvSpPr txBox="1"/>
          <p:nvPr/>
        </p:nvSpPr>
        <p:spPr>
          <a:xfrm>
            <a:off x="819150" y="5829300"/>
            <a:ext cx="25431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2244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Associate Lecturer: Dr. Marcus Thorne</a:t>
            </a:r>
            <a:endParaRPr/>
          </a:p>
        </p:txBody>
      </p:sp>
      <p:sp>
        <p:nvSpPr>
          <p:cNvPr id="158" name="Google Shape;158;p16"/>
          <p:cNvSpPr txBox="1"/>
          <p:nvPr/>
        </p:nvSpPr>
        <p:spPr>
          <a:xfrm>
            <a:off x="819150" y="5991225"/>
            <a:ext cx="2543175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Urban Spatial Analytics Unit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3" name="Google Shape;16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0027" y="9525"/>
            <a:ext cx="7912298" cy="68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7"/>
          <p:cNvSpPr txBox="1"/>
          <p:nvPr/>
        </p:nvSpPr>
        <p:spPr>
          <a:xfrm>
            <a:off x="95250" y="19050"/>
            <a:ext cx="120015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4748B"/>
                </a:solidFill>
                <a:latin typeface="Times"/>
                <a:ea typeface="Times"/>
                <a:cs typeface="Times"/>
                <a:sym typeface="Times"/>
              </a:rPr>
              <a:t>Right Blueprint Network Layout • Executive Academic Course Cover</a:t>
            </a:r>
            <a:endParaRPr/>
          </a:p>
        </p:txBody>
      </p:sp>
      <p:pic>
        <p:nvPicPr>
          <p:cNvPr descr="image.png" id="165" name="Google Shape;16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250" y="19050"/>
            <a:ext cx="9144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6" name="Google Shape;16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250" y="19050"/>
            <a:ext cx="9144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7" name="Google Shape;16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250" y="19050"/>
            <a:ext cx="9144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8" name="Google Shape;16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250" y="19050"/>
            <a:ext cx="9144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9" name="Google Shape;16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250" y="19050"/>
            <a:ext cx="9144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7"/>
          <p:cNvSpPr txBox="1"/>
          <p:nvPr/>
        </p:nvSpPr>
        <p:spPr>
          <a:xfrm>
            <a:off x="5853722" y="2481400"/>
            <a:ext cx="59283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300">
                <a:solidFill>
                  <a:srgbClr val="004B87"/>
                </a:solidFill>
                <a:latin typeface="Plus Jakarta Sans ExtraBold"/>
                <a:ea typeface="Plus Jakarta Sans ExtraBold"/>
                <a:cs typeface="Plus Jakarta Sans ExtraBold"/>
                <a:sym typeface="Plus Jakarta Sans ExtraBold"/>
              </a:rPr>
              <a:t>Title</a:t>
            </a:r>
            <a:endParaRPr sz="100"/>
          </a:p>
        </p:txBody>
      </p:sp>
      <p:pic>
        <p:nvPicPr>
          <p:cNvPr descr="image.png" id="171" name="Google Shape;17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9150" y="723900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7"/>
          <p:cNvSpPr txBox="1"/>
          <p:nvPr/>
        </p:nvSpPr>
        <p:spPr>
          <a:xfrm>
            <a:off x="1162050" y="781050"/>
            <a:ext cx="1304925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47556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LUND RESEARCH ASSOC.</a:t>
            </a:r>
            <a:endParaRPr/>
          </a:p>
        </p:txBody>
      </p:sp>
      <p:sp>
        <p:nvSpPr>
          <p:cNvPr id="173" name="Google Shape;173;p17"/>
          <p:cNvSpPr txBox="1"/>
          <p:nvPr/>
        </p:nvSpPr>
        <p:spPr>
          <a:xfrm>
            <a:off x="819150" y="2176611"/>
            <a:ext cx="2869852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" u="none" cap="none" strike="noStrike">
                <a:solidFill>
                  <a:srgbClr val="0085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EXECUTIVE SERIES</a:t>
            </a:r>
            <a:endParaRPr/>
          </a:p>
        </p:txBody>
      </p:sp>
      <p:sp>
        <p:nvSpPr>
          <p:cNvPr id="174" name="Google Shape;174;p17"/>
          <p:cNvSpPr txBox="1"/>
          <p:nvPr/>
        </p:nvSpPr>
        <p:spPr>
          <a:xfrm>
            <a:off x="819150" y="2481411"/>
            <a:ext cx="3013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002244"/>
                </a:solidFill>
                <a:latin typeface="Plus Jakarta Sans ExtraBold"/>
                <a:ea typeface="Plus Jakarta Sans ExtraBold"/>
                <a:cs typeface="Plus Jakarta Sans ExtraBold"/>
                <a:sym typeface="Plus Jakarta Sans ExtraBold"/>
              </a:rPr>
              <a:t>Subtitle</a:t>
            </a:r>
            <a:endParaRPr/>
          </a:p>
        </p:txBody>
      </p:sp>
      <p:sp>
        <p:nvSpPr>
          <p:cNvPr id="175" name="Google Shape;175;p17"/>
          <p:cNvSpPr txBox="1"/>
          <p:nvPr/>
        </p:nvSpPr>
        <p:spPr>
          <a:xfrm>
            <a:off x="819150" y="3974752"/>
            <a:ext cx="2869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7"/>
          <p:cNvSpPr txBox="1"/>
          <p:nvPr/>
        </p:nvSpPr>
        <p:spPr>
          <a:xfrm>
            <a:off x="819150" y="5838676"/>
            <a:ext cx="2869852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2244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Board of Directors Briefing</a:t>
            </a:r>
            <a:endParaRPr/>
          </a:p>
        </p:txBody>
      </p:sp>
      <p:sp>
        <p:nvSpPr>
          <p:cNvPr id="177" name="Google Shape;177;p17"/>
          <p:cNvSpPr txBox="1"/>
          <p:nvPr/>
        </p:nvSpPr>
        <p:spPr>
          <a:xfrm>
            <a:off x="819150" y="6000601"/>
            <a:ext cx="2869852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5" u="none" cap="none" strike="noStrik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Published • Q3 fiscal 2026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