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Inter SemiBold"/>
      <p:regular r:id="rId10"/>
      <p:bold r:id="rId11"/>
      <p:italic r:id="rId12"/>
      <p:boldItalic r:id="rId13"/>
    </p:embeddedFont>
    <p:embeddedFont>
      <p:font typeface="Inter"/>
      <p:regular r:id="rId14"/>
      <p:bold r:id="rId15"/>
      <p:italic r:id="rId16"/>
      <p:boldItalic r:id="rId17"/>
    </p:embeddedFont>
    <p:embeddedFont>
      <p:font typeface="Inter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Medium-italic.fntdata"/><Relationship Id="rId11" Type="http://schemas.openxmlformats.org/officeDocument/2006/relationships/font" Target="fonts/InterSemiBold-bold.fntdata"/><Relationship Id="rId10" Type="http://schemas.openxmlformats.org/officeDocument/2006/relationships/font" Target="fonts/InterSemiBold-regular.fntdata"/><Relationship Id="rId21" Type="http://schemas.openxmlformats.org/officeDocument/2006/relationships/font" Target="fonts/InterMedium-boldItalic.fntdata"/><Relationship Id="rId13" Type="http://schemas.openxmlformats.org/officeDocument/2006/relationships/font" Target="fonts/InterSemiBold-boldItalic.fntdata"/><Relationship Id="rId12" Type="http://schemas.openxmlformats.org/officeDocument/2006/relationships/font" Target="fonts/Inter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-boldItalic.fntdata"/><Relationship Id="rId16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Medium-bold.fntdata"/><Relationship Id="rId6" Type="http://schemas.openxmlformats.org/officeDocument/2006/relationships/slide" Target="slides/slide1.xml"/><Relationship Id="rId18" Type="http://schemas.openxmlformats.org/officeDocument/2006/relationships/font" Target="fonts/Inter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12.png"/><Relationship Id="rId13" Type="http://schemas.openxmlformats.org/officeDocument/2006/relationships/image" Target="../media/image15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6.png"/><Relationship Id="rId13" Type="http://schemas.openxmlformats.org/officeDocument/2006/relationships/image" Target="../media/image19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40.png"/><Relationship Id="rId13" Type="http://schemas.openxmlformats.org/officeDocument/2006/relationships/image" Target="../media/image20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openxmlformats.org/officeDocument/2006/relationships/image" Target="../media/image28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3" Type="http://schemas.openxmlformats.org/officeDocument/2006/relationships/image" Target="../media/image38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0A0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5150" y="247650"/>
            <a:ext cx="7905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5991225"/>
            <a:ext cx="108394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3025" y="351472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1275" y="3467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0370" y="3273495"/>
            <a:ext cx="996808" cy="99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0" name="Google Shape;9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91275" y="24193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1" name="Google Shape;9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91275" y="45148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2525" y="246697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72525" y="4562475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9525" y="485775"/>
            <a:ext cx="38100" cy="3810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76275" y="485775"/>
            <a:ext cx="439054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LINEAR WORKFLOW MODEL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676275" y="847725"/>
            <a:ext cx="41814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Standard execution path with single conditional diamond validation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387012" y="533400"/>
            <a:ext cx="112871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BURGUNDY SERIES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0344150" y="714375"/>
            <a:ext cx="11715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OPERATIONS MAPPING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409700" y="3695700"/>
            <a:ext cx="3810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14B8A6"/>
                </a:solidFill>
                <a:latin typeface="Inter Medium"/>
                <a:ea typeface="Inter Medium"/>
                <a:cs typeface="Inter Medium"/>
                <a:sym typeface="Inter Medium"/>
              </a:rPr>
              <a:t>START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088927" y="3581400"/>
            <a:ext cx="41344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PHASE 01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845593" y="3676650"/>
            <a:ext cx="90011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Initial Proposal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757487" y="3848100"/>
            <a:ext cx="10763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Scope &amp; Budget Review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856958" y="2533650"/>
            <a:ext cx="49723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14B8A6"/>
                </a:solidFill>
                <a:latin typeface="Inter"/>
                <a:ea typeface="Inter"/>
                <a:cs typeface="Inter"/>
                <a:sym typeface="Inter"/>
              </a:rPr>
              <a:t>PHASE 02A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6645592" y="2628900"/>
            <a:ext cx="92011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Execution Plan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6577012" y="2800350"/>
            <a:ext cx="10572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Deploy assigned assets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6861720" y="4629150"/>
            <a:ext cx="48770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PHASE 02B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6670595" y="4724400"/>
            <a:ext cx="87010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Re-evaluation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6743700" y="4895850"/>
            <a:ext cx="7239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Refine structure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8843962" y="2647950"/>
            <a:ext cx="3714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14B8A6"/>
                </a:solidFill>
                <a:latin typeface="Inter Medium"/>
                <a:ea typeface="Inter Medium"/>
                <a:cs typeface="Inter Medium"/>
                <a:sym typeface="Inter Medium"/>
              </a:rPr>
              <a:t>END A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843962" y="4743450"/>
            <a:ext cx="3714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14B8A6"/>
                </a:solidFill>
                <a:latin typeface="Inter Medium"/>
                <a:ea typeface="Inter Medium"/>
                <a:cs typeface="Inter Medium"/>
                <a:sym typeface="Inter Medium"/>
              </a:rPr>
              <a:t>END B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9857333" y="6143625"/>
            <a:ext cx="1658391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BURGUNDY MODEL SYSTEM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5157787" y="3714750"/>
            <a:ext cx="5619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APPROVED?</a:t>
            </a:r>
            <a:endParaRPr/>
          </a:p>
        </p:txBody>
      </p:sp>
      <p:pic>
        <p:nvPicPr>
          <p:cNvPr descr="image.png" id="113" name="Google Shape;11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6275" y="6181725"/>
            <a:ext cx="8676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57598" y="6181725"/>
            <a:ext cx="8676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6275" y="1581150"/>
            <a:ext cx="10839451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F1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9900" y="247650"/>
            <a:ext cx="8858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5991225"/>
            <a:ext cx="108394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3025" y="2324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6275" y="2324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4275" y="2324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82275" y="237172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43025" y="41338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86275" y="41338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34275" y="41338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82275" y="4181475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/>
          <p:nvPr/>
        </p:nvSpPr>
        <p:spPr>
          <a:xfrm>
            <a:off x="9525" y="485775"/>
            <a:ext cx="38100" cy="381000"/>
          </a:xfrm>
          <a:prstGeom prst="rect">
            <a:avLst/>
          </a:prstGeom>
          <a:solidFill>
            <a:srgbClr val="06B6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676275" y="1676400"/>
            <a:ext cx="2585144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TIMELINE A — CURRENT SLOW WORKFLOW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676275" y="3486150"/>
            <a:ext cx="2125116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6B6D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TIMELINE B — OPTIMIZED PIPELINE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676275" y="485775"/>
            <a:ext cx="412051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DUAL PROCESS TIMELINE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676275" y="847725"/>
            <a:ext cx="39243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Comparative mapping of current vs. optimized execution flows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10068817" y="533400"/>
            <a:ext cx="14469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06B6D4"/>
                </a:solidFill>
                <a:latin typeface="Inter"/>
                <a:ea typeface="Inter"/>
                <a:cs typeface="Inter"/>
                <a:sym typeface="Inter"/>
              </a:rPr>
              <a:t>MIDNIGHT COMPARISON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0068817" y="714375"/>
            <a:ext cx="14469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EFFICIENCY ANALYSIS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887735" y="2438400"/>
            <a:ext cx="33917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STEP 01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647348" y="2533650"/>
            <a:ext cx="82010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Legacy Input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566862" y="2705100"/>
            <a:ext cx="9810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Manual ingestion pool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5021460" y="243840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STEP 02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4695586" y="2533650"/>
            <a:ext cx="101012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Hand-off Queue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4724400" y="2705100"/>
            <a:ext cx="9525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Pending multi-review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8069460" y="243840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STEP 03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7813595" y="2533650"/>
            <a:ext cx="87010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External Audit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7715250" y="2705100"/>
            <a:ext cx="10668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Third-party compliance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10625137" y="2571750"/>
            <a:ext cx="4286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EAB308"/>
                </a:solidFill>
                <a:latin typeface="Inter Medium"/>
                <a:ea typeface="Inter Medium"/>
                <a:cs typeface="Inter Medium"/>
                <a:sym typeface="Inter Medium"/>
              </a:rPr>
              <a:t>9.4 DAYS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1887735" y="4248150"/>
            <a:ext cx="33917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6B6D4"/>
                </a:solidFill>
                <a:latin typeface="Inter"/>
                <a:ea typeface="Inter"/>
                <a:cs typeface="Inter"/>
                <a:sym typeface="Inter"/>
              </a:rPr>
              <a:t>STEP 01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1522333" y="4343400"/>
            <a:ext cx="1070133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Unified Ingestion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1595437" y="4514850"/>
            <a:ext cx="9239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Automated ingestion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5021460" y="424815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6B6D4"/>
                </a:solidFill>
                <a:latin typeface="Inter"/>
                <a:ea typeface="Inter"/>
                <a:cs typeface="Inter"/>
                <a:sym typeface="Inter"/>
              </a:rPr>
              <a:t>STEP 02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4615576" y="4343400"/>
            <a:ext cx="117014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Parallel Processing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4657725" y="4514850"/>
            <a:ext cx="10858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Unified dynamic taskers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8069460" y="424815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6B6D4"/>
                </a:solidFill>
                <a:latin typeface="Inter"/>
                <a:ea typeface="Inter"/>
                <a:cs typeface="Inter"/>
                <a:sym typeface="Inter"/>
              </a:rPr>
              <a:t>STEP 03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7683579" y="4343400"/>
            <a:ext cx="1130141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Continuous Verify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7724775" y="4514850"/>
            <a:ext cx="10477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Automated compliance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10644187" y="4381500"/>
            <a:ext cx="3905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06B6D4"/>
                </a:solidFill>
                <a:latin typeface="Inter Medium"/>
                <a:ea typeface="Inter Medium"/>
                <a:cs typeface="Inter Medium"/>
                <a:sym typeface="Inter Medium"/>
              </a:rPr>
              <a:t>2.1 DAYS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676275" y="6143625"/>
            <a:ext cx="427598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15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06B6D4"/>
                </a:solidFill>
                <a:latin typeface="Inter"/>
                <a:ea typeface="Inter"/>
                <a:cs typeface="Inter"/>
                <a:sym typeface="Inter"/>
              </a:rPr>
              <a:t>NET DELTA: 7.3 DAYS SAVED (-77% RUNTIME DURATION DECREASE)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9806880" y="6143625"/>
            <a:ext cx="1708844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MIDNIGHT TIMELINE ENGINE</a:t>
            </a:r>
            <a:endParaRPr/>
          </a:p>
        </p:txBody>
      </p:sp>
      <p:pic>
        <p:nvPicPr>
          <p:cNvPr descr="image.png" id="160" name="Google Shape;16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6275" y="6162675"/>
            <a:ext cx="115341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6275" y="1581150"/>
            <a:ext cx="108394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21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400" y="247650"/>
            <a:ext cx="6953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5991225"/>
            <a:ext cx="108394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7775" y="341947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8620" y="3178245"/>
            <a:ext cx="996808" cy="99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4275" y="2324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24275" y="44196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07120" y="2130495"/>
            <a:ext cx="996808" cy="99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48525" y="16573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48525" y="2990850"/>
            <a:ext cx="14287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/>
          <p:nvPr/>
        </p:nvSpPr>
        <p:spPr>
          <a:xfrm>
            <a:off x="9525" y="485775"/>
            <a:ext cx="38100" cy="381000"/>
          </a:xfrm>
          <a:prstGeom prst="rect">
            <a:avLst/>
          </a:prstGeom>
          <a:solidFill>
            <a:srgbClr val="EF4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676275" y="485775"/>
            <a:ext cx="368171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RISK DECISION SCHEMATIC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676275" y="847725"/>
            <a:ext cx="350639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Comprehensive analysis of critical split conditions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9952583" y="533400"/>
            <a:ext cx="1563141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EF4444"/>
                </a:solidFill>
                <a:latin typeface="Inter"/>
                <a:ea typeface="Inter"/>
                <a:cs typeface="Inter"/>
                <a:sym typeface="Inter"/>
              </a:rPr>
              <a:t>CHARCOAL BLACK SERIES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9952583" y="714375"/>
            <a:ext cx="1563141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STRATEGY PLANNING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1381125" y="3600450"/>
            <a:ext cx="2476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Medium"/>
                <a:ea typeface="Inter Medium"/>
                <a:cs typeface="Inter Medium"/>
                <a:sym typeface="Inter Medium"/>
              </a:rPr>
              <a:t>INIT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4208115" y="2438400"/>
            <a:ext cx="46106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BRANCH A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4003595" y="2533650"/>
            <a:ext cx="87010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Detailed Audit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3852862" y="2705100"/>
            <a:ext cx="11715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Deep validation sequence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4212877" y="4533900"/>
            <a:ext cx="45154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BRANCH B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3818572" y="4629150"/>
            <a:ext cx="124015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Standard Fast-track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3948112" y="4800600"/>
            <a:ext cx="9810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Auto-approve routing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7733258" y="1771650"/>
            <a:ext cx="45913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RESULT A1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7452836" y="1866900"/>
            <a:ext cx="102012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Finalized Signoff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7562850" y="2038350"/>
            <a:ext cx="8001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Deploy resources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7723733" y="3105150"/>
            <a:ext cx="47818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RESULT A2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7497841" y="3200400"/>
            <a:ext cx="93011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Rejection Loop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7400925" y="3371850"/>
            <a:ext cx="112395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Returned to pipeline start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676275" y="6143625"/>
            <a:ext cx="5140821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15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EF4444"/>
                </a:solidFill>
                <a:latin typeface="Inter"/>
                <a:ea typeface="Inter"/>
                <a:cs typeface="Inter"/>
                <a:sym typeface="Inter"/>
              </a:rPr>
              <a:t>CAPEX CHECKS ARE MANDATORY FOR ALL ALLOCATIONS EXCEEDING THRESHOLD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9981158" y="6143625"/>
            <a:ext cx="153456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DECISION SCHEMATIC V4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2538412" y="3619500"/>
            <a:ext cx="6572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CAPEX LIMIT?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5881687" y="2571750"/>
            <a:ext cx="4476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COMPLY?</a:t>
            </a:r>
            <a:endParaRPr/>
          </a:p>
        </p:txBody>
      </p:sp>
      <p:pic>
        <p:nvPicPr>
          <p:cNvPr descr="image.png" id="198" name="Google Shape;19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6275" y="6162675"/>
            <a:ext cx="115341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6275" y="1581150"/>
            <a:ext cx="108394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40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250" y="247650"/>
            <a:ext cx="11334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7225" y="1847850"/>
            <a:ext cx="32385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6" name="Google Shape;2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5991225"/>
            <a:ext cx="108394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7" name="Google Shape;20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" y="9525"/>
            <a:ext cx="1217295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8" name="Google Shape;20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3025" y="18478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43025" y="308610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43025" y="43243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30695" y="4130745"/>
            <a:ext cx="996808" cy="99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19775" y="4324350"/>
            <a:ext cx="1428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19775" y="3086100"/>
            <a:ext cx="14287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/>
          <p:nvPr/>
        </p:nvSpPr>
        <p:spPr>
          <a:xfrm>
            <a:off x="9525" y="485775"/>
            <a:ext cx="38100" cy="381000"/>
          </a:xfrm>
          <a:prstGeom prst="rect">
            <a:avLst/>
          </a:prstGeom>
          <a:solidFill>
            <a:srgbClr val="84CC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676275" y="485775"/>
            <a:ext cx="4690586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VERTICAL PIPELINE MAP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676275" y="847725"/>
            <a:ext cx="446722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Operational ingestion flow detailing vertical steps and horizontal routing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10068817" y="533400"/>
            <a:ext cx="144690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84CC16"/>
                </a:solidFill>
                <a:latin typeface="Inter"/>
                <a:ea typeface="Inter"/>
                <a:cs typeface="Inter"/>
                <a:sym typeface="Inter"/>
              </a:rPr>
              <a:t>FOREST GREEN SYSTEM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9886950" y="714375"/>
            <a:ext cx="16287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OPERATIONS INFRASTRUCTURE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1887735" y="1962150"/>
            <a:ext cx="33917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STEP 01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1707356" y="2057400"/>
            <a:ext cx="7000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Data Intake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1671637" y="2228850"/>
            <a:ext cx="7715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Sensors and logs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1878210" y="320040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STEP 02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1537335" y="3295650"/>
            <a:ext cx="104013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Format Standard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1604962" y="3467100"/>
            <a:ext cx="9048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Normalize payloads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1878210" y="4438650"/>
            <a:ext cx="35822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84CC16"/>
                </a:solidFill>
                <a:latin typeface="Inter"/>
                <a:ea typeface="Inter"/>
                <a:cs typeface="Inter"/>
                <a:sym typeface="Inter"/>
              </a:rPr>
              <a:t>STEP 03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1587341" y="4533900"/>
            <a:ext cx="94011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Pivot Evaluator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1581150" y="4705350"/>
            <a:ext cx="9525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Inspect data integrity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6290220" y="4438650"/>
            <a:ext cx="48770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ROUTING A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5934075" y="4533900"/>
            <a:ext cx="12001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Load to Warehouse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6043612" y="4705350"/>
            <a:ext cx="98107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Optimized index store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6294983" y="3200400"/>
            <a:ext cx="478184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ROUTING B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6179105" y="3295650"/>
            <a:ext cx="71008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Error Dump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6072187" y="3467100"/>
            <a:ext cx="9239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Audit and correction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8524875" y="2038350"/>
            <a:ext cx="2208014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15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84CC16"/>
                </a:solidFill>
                <a:latin typeface="Inter"/>
                <a:ea typeface="Inter"/>
                <a:cs typeface="Inter"/>
                <a:sym typeface="Inter"/>
              </a:rPr>
              <a:t>SYSTEM INTEGRITY PARAMETERS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8524875" y="2324100"/>
            <a:ext cx="2752725" cy="731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This hybrid map traces real-time log pipelines. Ensure checksum checking is set to standard high precision mode to prevent silent format corruptions inside database clusters.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676275" y="6143625"/>
            <a:ext cx="2027039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GREEN OPERATIONS SYSTEM V1.2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3886200" y="4514850"/>
            <a:ext cx="685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CHECKSUM OK?</a:t>
            </a:r>
            <a:endParaRPr/>
          </a:p>
        </p:txBody>
      </p:sp>
      <p:pic>
        <p:nvPicPr>
          <p:cNvPr descr="image.png" id="238" name="Google Shape;238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24875" y="2057400"/>
            <a:ext cx="115341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 txBox="1"/>
          <p:nvPr/>
        </p:nvSpPr>
        <p:spPr>
          <a:xfrm>
            <a:off x="8524875" y="3293268"/>
            <a:ext cx="27527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COMPLIANCE VERSION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8524875" y="3407568"/>
            <a:ext cx="275272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1F5F9"/>
                </a:solidFill>
                <a:latin typeface="Inter Medium"/>
                <a:ea typeface="Inter Medium"/>
                <a:cs typeface="Inter Medium"/>
                <a:sym typeface="Inter Medium"/>
              </a:rPr>
              <a:t>GREEN ISO-27001 STD</a:t>
            </a:r>
            <a:endParaRPr/>
          </a:p>
        </p:txBody>
      </p:sp>
      <p:pic>
        <p:nvPicPr>
          <p:cNvPr descr="image.png" id="241" name="Google Shape;241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6275" y="1581150"/>
            <a:ext cx="108394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