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Inter Light"/>
      <p:regular r:id="rId11"/>
      <p:bold r:id="rId12"/>
      <p:italic r:id="rId13"/>
      <p:boldItalic r:id="rId14"/>
    </p:embeddedFont>
    <p:embeddedFont>
      <p:font typeface="Inter"/>
      <p:regular r:id="rId15"/>
      <p:bold r:id="rId16"/>
      <p:italic r:id="rId17"/>
      <p:boldItalic r:id="rId18"/>
    </p:embeddedFont>
    <p:embeddedFont>
      <p:font typeface="Courier Prime"/>
      <p:regular r:id="rId19"/>
      <p:bold r:id="rId20"/>
      <p:italic r:id="rId21"/>
      <p:boldItalic r:id="rId22"/>
    </p:embeddedFont>
    <p:embeddedFont>
      <p:font typeface="Inter Medium"/>
      <p:regular r:id="rId23"/>
      <p:bold r:id="rId24"/>
      <p:italic r:id="rId25"/>
      <p:boldItalic r:id="rId26"/>
    </p:embeddedFont>
    <p:embeddedFont>
      <p:font typeface="Space Grotesk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urierPrime-bold.fntdata"/><Relationship Id="rId22" Type="http://schemas.openxmlformats.org/officeDocument/2006/relationships/font" Target="fonts/CourierPrime-boldItalic.fntdata"/><Relationship Id="rId21" Type="http://schemas.openxmlformats.org/officeDocument/2006/relationships/font" Target="fonts/CourierPrime-italic.fntdata"/><Relationship Id="rId24" Type="http://schemas.openxmlformats.org/officeDocument/2006/relationships/font" Target="fonts/InterMedium-bold.fntdata"/><Relationship Id="rId23" Type="http://schemas.openxmlformats.org/officeDocument/2006/relationships/font" Target="fonts/Inter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Medium-boldItalic.fntdata"/><Relationship Id="rId25" Type="http://schemas.openxmlformats.org/officeDocument/2006/relationships/font" Target="fonts/InterMedium-italic.fntdata"/><Relationship Id="rId28" Type="http://schemas.openxmlformats.org/officeDocument/2006/relationships/font" Target="fonts/SpaceGrotesk-bold.fntdata"/><Relationship Id="rId27" Type="http://schemas.openxmlformats.org/officeDocument/2006/relationships/font" Target="fonts/SpaceGrotes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InterLight-regular.fntdata"/><Relationship Id="rId10" Type="http://schemas.openxmlformats.org/officeDocument/2006/relationships/slide" Target="slides/slide5.xml"/><Relationship Id="rId13" Type="http://schemas.openxmlformats.org/officeDocument/2006/relationships/font" Target="fonts/InterLight-italic.fntdata"/><Relationship Id="rId12" Type="http://schemas.openxmlformats.org/officeDocument/2006/relationships/font" Target="fonts/InterLight-bold.fntdata"/><Relationship Id="rId15" Type="http://schemas.openxmlformats.org/officeDocument/2006/relationships/font" Target="fonts/Inter-regular.fntdata"/><Relationship Id="rId14" Type="http://schemas.openxmlformats.org/officeDocument/2006/relationships/font" Target="fonts/InterLight-boldItalic.fntdata"/><Relationship Id="rId17" Type="http://schemas.openxmlformats.org/officeDocument/2006/relationships/font" Target="fonts/Inter-italic.fntdata"/><Relationship Id="rId16" Type="http://schemas.openxmlformats.org/officeDocument/2006/relationships/font" Target="fonts/Inter-bold.fntdata"/><Relationship Id="rId19" Type="http://schemas.openxmlformats.org/officeDocument/2006/relationships/font" Target="fonts/CourierPrime-regular.fntdata"/><Relationship Id="rId18" Type="http://schemas.openxmlformats.org/officeDocument/2006/relationships/font" Target="fonts/Inter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5E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45589" y="200025"/>
            <a:ext cx="84638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275" y="5600700"/>
            <a:ext cx="1083945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9563397" y="581025"/>
            <a:ext cx="1952327" cy="12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CONFIDENTIAL // INTERNAL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676275" y="800100"/>
            <a:ext cx="1874639" cy="12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7C7B77"/>
                </a:solidFill>
                <a:latin typeface="Courier Prime"/>
                <a:ea typeface="Courier Prime"/>
                <a:cs typeface="Courier Prime"/>
                <a:sym typeface="Courier Prime"/>
              </a:rPr>
              <a:t>REF // JB-2026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676275" y="2726233"/>
            <a:ext cx="3619500" cy="662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A4945"/>
                </a:solidFill>
                <a:latin typeface="Inter"/>
                <a:ea typeface="Inter"/>
                <a:cs typeface="Inter"/>
                <a:sym typeface="Inter"/>
              </a:rPr>
              <a:t>An architectural visual strategy constructed around structured whitespace and executive content layout.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676275" y="3674566"/>
            <a:ext cx="4780508" cy="12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111111"/>
                </a:solidFill>
                <a:latin typeface="Courier Prime"/>
                <a:ea typeface="Courier Prime"/>
                <a:cs typeface="Courier Prime"/>
                <a:sym typeface="Courier Prime"/>
              </a:rPr>
              <a:t>TOKYO OFFICE // MAY 2026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6323558" y="1831627"/>
            <a:ext cx="5451775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PROJECT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00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 BRIEF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00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 DECK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6323558" y="4241452"/>
            <a:ext cx="1143000" cy="14287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6323558" y="4446240"/>
            <a:ext cx="5192166" cy="248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A4945"/>
                </a:solidFill>
                <a:latin typeface="Inter Medium"/>
                <a:ea typeface="Inter Medium"/>
                <a:cs typeface="Inter Medium"/>
                <a:sym typeface="Inter Medium"/>
              </a:rPr>
              <a:t>Add a subtitle or company tagline here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76275" y="5848350"/>
            <a:ext cx="1371600" cy="32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Presented By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rPr>
              <a:t>Design Research Unit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2619375" y="5848350"/>
            <a:ext cx="1304925" cy="32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Presented To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rPr>
              <a:t>Strategic Committee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4495800" y="5848350"/>
            <a:ext cx="1200150" cy="32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Phase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rPr>
              <a:t>01 // Initial Briefing</a:t>
            </a:r>
            <a:endParaRPr/>
          </a:p>
        </p:txBody>
      </p:sp>
      <p:pic>
        <p:nvPicPr>
          <p:cNvPr descr="image.png" id="97" name="Google Shape;9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58475" y="5848350"/>
            <a:ext cx="8572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" name="Google Shape;9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6275" y="581025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923925" y="603944"/>
            <a:ext cx="1626989" cy="12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111111"/>
                </a:solidFill>
                <a:latin typeface="Courier Prime"/>
                <a:ea typeface="Courier Prime"/>
                <a:cs typeface="Courier Prime"/>
                <a:sym typeface="Courier Prime"/>
              </a:rPr>
              <a:t>CREATIVE STUDIO ASIA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5EE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4" name="Google Shape;1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5" name="Google Shape;1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45589" y="200025"/>
            <a:ext cx="84638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6" name="Google Shape;10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67025" y="5035153"/>
            <a:ext cx="8648700" cy="95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4428827" y="6419850"/>
            <a:ext cx="3334345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8A8880"/>
                </a:solidFill>
                <a:latin typeface="Space Grotesk"/>
                <a:ea typeface="Space Grotesk"/>
                <a:cs typeface="Space Grotesk"/>
                <a:sym typeface="Space Grotesk"/>
              </a:rPr>
              <a:t>COVER DESIGN 03 // CENTRAL STAMP LAYOUT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4135040" y="6200775"/>
            <a:ext cx="3921918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8A8880"/>
                </a:solidFill>
                <a:latin typeface="Space Grotesk"/>
                <a:ea typeface="Space Grotesk"/>
                <a:cs typeface="Space Grotesk"/>
                <a:sym typeface="Space Grotesk"/>
              </a:rPr>
              <a:t>COVER DESIGN 04 // BOTTOM-HEAVY ARCHITECTURAL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4244280" y="5981700"/>
            <a:ext cx="3703439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8A8880"/>
                </a:solidFill>
                <a:latin typeface="Space Grotesk"/>
                <a:ea typeface="Space Grotesk"/>
                <a:cs typeface="Space Grotesk"/>
                <a:sym typeface="Space Grotesk"/>
              </a:rPr>
              <a:t>COVER DESIGN 05 // DIAGONAL EDITORIAL SYSTEM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676275" y="581025"/>
            <a:ext cx="2277665" cy="12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MUSEUM ARCHIVES // SERIES 08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8358336" y="581025"/>
            <a:ext cx="976163" cy="316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Project Code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rPr>
              <a:t>SYS-2026-A8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9715500" y="581025"/>
            <a:ext cx="714375" cy="316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Date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rPr>
              <a:t>2026.05.18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10810875" y="581025"/>
            <a:ext cx="704850" cy="316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Version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rPr>
              <a:t>v1.0 Stable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676275" y="1373385"/>
            <a:ext cx="409575" cy="3206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ANNUAL OUTLOOK</a:t>
            </a:r>
            <a:endParaRPr/>
          </a:p>
        </p:txBody>
      </p:sp>
      <p:pic>
        <p:nvPicPr>
          <p:cNvPr descr="image.png" id="115" name="Google Shape;11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1525" y="5572125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2867025" y="1563885"/>
            <a:ext cx="5524500" cy="1002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4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11111"/>
                </a:solidFill>
                <a:latin typeface="Inter Light"/>
                <a:ea typeface="Inter Light"/>
                <a:cs typeface="Inter Light"/>
                <a:sym typeface="Inter Light"/>
              </a:rPr>
              <a:t>Evaluating contemporary paradigms, creative market entries, and evolving publication guidelines.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2867025" y="5411241"/>
            <a:ext cx="3048000" cy="579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A4945"/>
                </a:solidFill>
                <a:latin typeface="Inter"/>
                <a:ea typeface="Inter"/>
                <a:cs typeface="Inter"/>
                <a:sym typeface="Inter"/>
              </a:rPr>
              <a:t>© Studio Editorial Group. Compiled for institutional and public distribution in Tokyo &amp; Zurich.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9610725" y="5282803"/>
            <a:ext cx="1905000" cy="316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Prepared For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rPr>
              <a:t>Executive Council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9610725" y="5675114"/>
            <a:ext cx="1905000" cy="316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Author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rPr>
              <a:t>Lead Curator Desk</a:t>
            </a: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295275" y="295275"/>
            <a:ext cx="11601450" cy="626745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5EE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5" name="Google Shape;1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6" name="Google Shape;12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45589" y="200025"/>
            <a:ext cx="84638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7" name="Google Shape;12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03240" y="1967061"/>
            <a:ext cx="5585519" cy="2645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8" name="Google Shape;12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6275" y="5751314"/>
            <a:ext cx="10839450" cy="52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4428827" y="-438150"/>
            <a:ext cx="3334345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8A8880"/>
                </a:solidFill>
                <a:latin typeface="Space Grotesk"/>
                <a:ea typeface="Space Grotesk"/>
                <a:cs typeface="Space Grotesk"/>
                <a:sym typeface="Space Grotesk"/>
              </a:rPr>
              <a:t>COVER DESIGN 03 // CENTRAL STAMP LAYOUT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676275" y="581025"/>
            <a:ext cx="1626989" cy="247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KRONOS RESEARCH UNIT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OFFICIAL STANDARD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9400728" y="581025"/>
            <a:ext cx="2114996" cy="247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CLASSIFICATION: RESTRICTED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INDEX NO. // 90-A4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676275" y="5951339"/>
            <a:ext cx="1219200" cy="32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FILE REFERENCE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rPr>
              <a:t>SEC-MARKETS_2026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10214074" y="5951339"/>
            <a:ext cx="1301501" cy="316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DATE OF REVISION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rPr>
              <a:t>MAY 18, 2026</a:t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3360391" y="2024209"/>
            <a:ext cx="5471217" cy="2531421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3979515" y="3119586"/>
            <a:ext cx="4232969" cy="12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111111"/>
                </a:solidFill>
                <a:latin typeface="Courier Prime"/>
                <a:ea typeface="Courier Prime"/>
                <a:cs typeface="Courier Prime"/>
                <a:sym typeface="Courier Prime"/>
              </a:rPr>
              <a:t>DOCUMENT REGISTER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3873690" y="3435697"/>
            <a:ext cx="4444618" cy="470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RESEARCH REPORT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3979515" y="4001392"/>
            <a:ext cx="4232969" cy="12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6E6D6A"/>
                </a:solidFill>
                <a:latin typeface="Courier Prime"/>
                <a:ea typeface="Courier Prime"/>
                <a:cs typeface="Courier Prime"/>
                <a:sym typeface="Courier Prime"/>
              </a:rPr>
              <a:t>VOLUME IV // ISSUE II</a:t>
            </a:r>
            <a:endParaRPr/>
          </a:p>
        </p:txBody>
      </p:sp>
      <p:pic>
        <p:nvPicPr>
          <p:cNvPr descr="image.png" id="138" name="Google Shape;13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76925" y="2452836"/>
            <a:ext cx="438150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5EE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3" name="Google Shape;1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4" name="Google Shape;14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45589" y="200025"/>
            <a:ext cx="84638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5" name="Google Shape;14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275" y="5951339"/>
            <a:ext cx="10839450" cy="32563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 txBox="1"/>
          <p:nvPr/>
        </p:nvSpPr>
        <p:spPr>
          <a:xfrm>
            <a:off x="4428827" y="-438150"/>
            <a:ext cx="3334345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8A8880"/>
                </a:solidFill>
                <a:latin typeface="Space Grotesk"/>
                <a:ea typeface="Space Grotesk"/>
                <a:cs typeface="Space Grotesk"/>
                <a:sym typeface="Space Grotesk"/>
              </a:rPr>
              <a:t>COVER DESIGN 03 // CENTRAL STAMP LAYOUT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4135040" y="-657225"/>
            <a:ext cx="3921918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8A8880"/>
                </a:solidFill>
                <a:latin typeface="Space Grotesk"/>
                <a:ea typeface="Space Grotesk"/>
                <a:cs typeface="Space Grotesk"/>
                <a:sym typeface="Space Grotesk"/>
              </a:rPr>
              <a:t>COVER DESIGN 04 // BOTTOM-HEAVY ARCHITECTURAL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676275" y="581025"/>
            <a:ext cx="1057572" cy="247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ARCH-PROPOSAL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SYS_GRID_04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8587233" y="581025"/>
            <a:ext cx="2928491" cy="12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LAT: 35.6762° N // LONG: 139.6503° E</a:t>
            </a:r>
            <a:endParaRPr/>
          </a:p>
        </p:txBody>
      </p:sp>
      <p:pic>
        <p:nvPicPr>
          <p:cNvPr descr="image.png" id="150" name="Google Shape;15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48725" y="962025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/>
          <p:nvPr/>
        </p:nvSpPr>
        <p:spPr>
          <a:xfrm>
            <a:off x="676275" y="6151364"/>
            <a:ext cx="2359074" cy="12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PREPARED BY: </a:t>
            </a:r>
            <a:r>
              <a:rPr b="1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Alpha Space Unit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3774132" y="6151364"/>
            <a:ext cx="2521743" cy="12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PREPARED FOR: </a:t>
            </a:r>
            <a:r>
              <a:rPr b="1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Studio Associates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7034658" y="6151364"/>
            <a:ext cx="1952327" cy="12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TIMELINE: </a:t>
            </a:r>
            <a:r>
              <a:rPr b="1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Q2 - Q4 FY2026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9725769" y="6151364"/>
            <a:ext cx="1789807" cy="12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VALID UNTIL: </a:t>
            </a:r>
            <a:r>
              <a:rPr b="1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JULY 2026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676275" y="3542109"/>
            <a:ext cx="8572500" cy="207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4A4945"/>
                </a:solidFill>
                <a:latin typeface="Courier Prime"/>
                <a:ea typeface="Courier Prime"/>
                <a:cs typeface="Courier Prime"/>
                <a:sym typeface="Courier Prime"/>
              </a:rPr>
              <a:t>// SUBTITLE: DESIGNING SPATIAL &amp; VIRTUAL ARCHITECTURAL EXPERIENCES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676275" y="3892153"/>
            <a:ext cx="9001125" cy="144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BRAND PROPOSAL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30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 &amp; IDENTITY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2EA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1" name="Google Shape;16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2" name="Google Shape;16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45589" y="200025"/>
            <a:ext cx="84638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3" name="Google Shape;16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275" y="5703689"/>
            <a:ext cx="10839450" cy="57328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"/>
          <p:cNvSpPr txBox="1"/>
          <p:nvPr/>
        </p:nvSpPr>
        <p:spPr>
          <a:xfrm>
            <a:off x="4428827" y="-438150"/>
            <a:ext cx="3334345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8A8880"/>
                </a:solidFill>
                <a:latin typeface="Space Grotesk"/>
                <a:ea typeface="Space Grotesk"/>
                <a:cs typeface="Space Grotesk"/>
                <a:sym typeface="Space Grotesk"/>
              </a:rPr>
              <a:t>COVER DESIGN 03 // CENTRAL STAMP LAYOUT</a:t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4135040" y="-657225"/>
            <a:ext cx="3921918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8A8880"/>
                </a:solidFill>
                <a:latin typeface="Space Grotesk"/>
                <a:ea typeface="Space Grotesk"/>
                <a:cs typeface="Space Grotesk"/>
                <a:sym typeface="Space Grotesk"/>
              </a:rPr>
              <a:t>COVER DESIGN 04 // BOTTOM-HEAVY ARCHITECTURAL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4244280" y="-876300"/>
            <a:ext cx="3703439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8A8880"/>
                </a:solidFill>
                <a:latin typeface="Space Grotesk"/>
                <a:ea typeface="Space Grotesk"/>
                <a:cs typeface="Space Grotesk"/>
                <a:sym typeface="Space Grotesk"/>
              </a:rPr>
              <a:t>COVER DESIGN 05 // DIAGONAL EDITORIAL SYSTEM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676275" y="581025"/>
            <a:ext cx="1789658" cy="247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Creative Strategy Deck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SYSTEM MODEL REF-05</a:t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676275" y="5951350"/>
            <a:ext cx="4807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Japanese Series Title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rPr>
              <a:t>クリエイティブ戦略 // サブタイトル</a:t>
            </a:r>
            <a:endParaRPr/>
          </a:p>
        </p:txBody>
      </p:sp>
      <p:pic>
        <p:nvPicPr>
          <p:cNvPr descr="image.png" id="169" name="Google Shape;16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4225" y="581025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1316570" y="1249786"/>
            <a:ext cx="10634515" cy="3369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CREATIVE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40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 STRATEGY</a:t>
            </a: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1617152" y="3927379"/>
            <a:ext cx="4059471" cy="1520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5" u="none" cap="none" strike="noStrike">
                <a:solidFill>
                  <a:srgbClr val="4A4945"/>
                </a:solidFill>
                <a:latin typeface="Inter"/>
                <a:ea typeface="Inter"/>
                <a:cs typeface="Inter"/>
                <a:sym typeface="Inter"/>
              </a:rPr>
              <a:t>A dynamic layout architecture balancing fine angled guidelines, slanted bar marks, and pristine asymmetry.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8680400" y="5951339"/>
            <a:ext cx="1057572" cy="32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Node Standard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rPr>
              <a:t>SYS_NODE_5.0</a:t>
            </a: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10214223" y="5951339"/>
            <a:ext cx="1301501" cy="32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C7B77"/>
                </a:solidFill>
                <a:latin typeface="Inter"/>
                <a:ea typeface="Inter"/>
                <a:cs typeface="Inter"/>
                <a:sym typeface="Inter"/>
              </a:rPr>
              <a:t>Distributed Date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111111"/>
                </a:solidFill>
                <a:latin typeface="Inter Medium"/>
                <a:ea typeface="Inter Medium"/>
                <a:cs typeface="Inter Medium"/>
                <a:sym typeface="Inter Medium"/>
              </a:rPr>
              <a:t>05 / 18 / 2026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