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Inter SemiBold"/>
      <p:regular r:id="rId11"/>
      <p:bold r:id="rId12"/>
      <p:italic r:id="rId13"/>
      <p:boldItalic r:id="rId14"/>
    </p:embeddedFont>
    <p:embeddedFont>
      <p:font typeface="Inter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ExtraBold"/>
      <p:bold r:id="rId23"/>
      <p:boldItalic r:id="rId24"/>
    </p:embeddedFont>
    <p:embeddedFont>
      <p:font typeface="Inter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ExtraBold-boldItalic.fntdata"/><Relationship Id="rId23" Type="http://schemas.openxmlformats.org/officeDocument/2006/relationships/font" Target="fonts/Montserrat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Medium-bold.fntdata"/><Relationship Id="rId25" Type="http://schemas.openxmlformats.org/officeDocument/2006/relationships/font" Target="fonts/InterMedium-regular.fntdata"/><Relationship Id="rId28" Type="http://schemas.openxmlformats.org/officeDocument/2006/relationships/font" Target="fonts/InterMedium-boldItalic.fntdata"/><Relationship Id="rId27" Type="http://schemas.openxmlformats.org/officeDocument/2006/relationships/font" Target="fonts/Inter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InterSemiBold-italic.fntdata"/><Relationship Id="rId12" Type="http://schemas.openxmlformats.org/officeDocument/2006/relationships/font" Target="fonts/InterSemiBold-bold.fntdata"/><Relationship Id="rId15" Type="http://schemas.openxmlformats.org/officeDocument/2006/relationships/font" Target="fonts/Inter-regular.fntdata"/><Relationship Id="rId14" Type="http://schemas.openxmlformats.org/officeDocument/2006/relationships/font" Target="fonts/InterSemiBold-boldItalic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In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2" Type="http://schemas.openxmlformats.org/officeDocument/2006/relationships/image" Target="../media/image18.png"/><Relationship Id="rId9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11" Type="http://schemas.openxmlformats.org/officeDocument/2006/relationships/image" Target="../media/image28.png"/><Relationship Id="rId10" Type="http://schemas.openxmlformats.org/officeDocument/2006/relationships/image" Target="../media/image37.png"/><Relationship Id="rId12" Type="http://schemas.openxmlformats.org/officeDocument/2006/relationships/image" Target="../media/image32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21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7" Type="http://schemas.openxmlformats.org/officeDocument/2006/relationships/image" Target="../media/image38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10" Type="http://schemas.openxmlformats.org/officeDocument/2006/relationships/image" Target="../media/image39.png"/><Relationship Id="rId9" Type="http://schemas.openxmlformats.org/officeDocument/2006/relationships/image" Target="../media/image25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26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F1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58102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2470" y="242887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7303740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3265" y="9525"/>
            <a:ext cx="4869060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025" y="5705475"/>
            <a:ext cx="616074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5250" y="0"/>
            <a:ext cx="12001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Navy overlay &amp; vertical solid deep burgundy split panel</a:t>
            </a:r>
            <a:endParaRPr/>
          </a:p>
        </p:txBody>
      </p:sp>
      <p:pic>
        <p:nvPicPr>
          <p:cNvPr descr="image.png" id="90" name="Google Shape;9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50" y="0"/>
            <a:ext cx="334327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7351365" y="9525"/>
            <a:ext cx="4830960" cy="5715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000125" y="647700"/>
            <a:ext cx="165258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VERTEX PARTNERS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581025" y="2589014"/>
            <a:ext cx="616074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STRATEGIC LEADERSHIP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3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AND EXECUTIVE REPORT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81025" y="3846314"/>
            <a:ext cx="4953000" cy="536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FY2026 Institutional Governance and Corporate Development Keynotes for Board Advisory.</a:t>
            </a:r>
            <a:endParaRPr/>
          </a:p>
        </p:txBody>
      </p:sp>
      <p:pic>
        <p:nvPicPr>
          <p:cNvPr descr="image.png" id="95" name="Google Shape;9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610826" y="581025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8988176" y="4086225"/>
            <a:ext cx="155733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EXECUTIVE SUITE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8850064" y="4324350"/>
            <a:ext cx="1833562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Strategic Growth Advisory Group</a:t>
            </a:r>
            <a:endParaRPr/>
          </a:p>
        </p:txBody>
      </p:sp>
      <p:pic>
        <p:nvPicPr>
          <p:cNvPr descr="image.png" id="98" name="Google Shape;98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04845" y="6153150"/>
            <a:ext cx="95250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9176295" y="6124575"/>
            <a:ext cx="13525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BOARD CONFIDENTIAL</a:t>
            </a:r>
            <a:endParaRPr/>
          </a:p>
        </p:txBody>
      </p:sp>
      <p:pic>
        <p:nvPicPr>
          <p:cNvPr descr="image.png" id="100" name="Google Shape;100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750" y="666750"/>
            <a:ext cx="13335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581025" y="5943600"/>
            <a:ext cx="22098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38BDF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PRESENTER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581025" y="6096000"/>
            <a:ext cx="220980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Marcus Vance, Managing Partner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3171825" y="5943600"/>
            <a:ext cx="89535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38BDF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DATE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3171825" y="6096000"/>
            <a:ext cx="89535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May 18, 2026</a:t>
            </a:r>
            <a:endParaRPr/>
          </a:p>
        </p:txBody>
      </p:sp>
      <p:pic>
        <p:nvPicPr>
          <p:cNvPr descr="image.png" id="105" name="Google Shape;105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23945" y="2800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F19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9525"/>
            <a:ext cx="10346977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6502" y="9525"/>
            <a:ext cx="1825823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95250" y="708660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Deep navy network photography paired with solid tech teal AI grid panel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95250" y="720090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Botanical modern office overlay alongside premium forest green ESG leaf graphic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95250" y="731520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High-intensity corporate lobby backdrop paired with royal blue keynote screen panel</a:t>
            </a:r>
            <a:endParaRPr/>
          </a:p>
        </p:txBody>
      </p:sp>
      <p:pic>
        <p:nvPicPr>
          <p:cNvPr descr="image.png" id="115" name="Google Shape;1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0" y="0"/>
            <a:ext cx="334327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771525" y="676275"/>
            <a:ext cx="2162175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5A0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AUREUS STRATEGY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3076575" y="771525"/>
            <a:ext cx="381000" cy="95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771525" y="2272754"/>
            <a:ext cx="6477000" cy="11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GLOBAL CAPITAL MARKET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&amp; STRATEGIC OUTLOOK</a:t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771525" y="3617565"/>
            <a:ext cx="1143000" cy="285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771525" y="3874740"/>
            <a:ext cx="6477000" cy="5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Annual high-conviction insights and investment management frameworks for sovereign wealth funds.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11155114" y="581025"/>
            <a:ext cx="228600" cy="228600"/>
          </a:xfrm>
          <a:prstGeom prst="rect">
            <a:avLst/>
          </a:prstGeom>
          <a:noFill/>
          <a:ln cap="flat" cmpd="sng" w="28575">
            <a:solidFill>
              <a:srgbClr val="1114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2" name="Google Shape;12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78914" y="241458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11188451" y="3100387"/>
            <a:ext cx="161925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11141B"/>
                </a:solidFill>
                <a:latin typeface="Montserrat"/>
                <a:ea typeface="Montserrat"/>
                <a:cs typeface="Montserrat"/>
                <a:sym typeface="Montserrat"/>
              </a:rPr>
              <a:t>TACTICAL SHIFT</a:t>
            </a:r>
            <a:endParaRPr/>
          </a:p>
        </p:txBody>
      </p:sp>
      <p:pic>
        <p:nvPicPr>
          <p:cNvPr descr="image.png" id="124" name="Google Shape;12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93214" y="6105525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 txBox="1"/>
          <p:nvPr/>
        </p:nvSpPr>
        <p:spPr>
          <a:xfrm>
            <a:off x="771525" y="5838825"/>
            <a:ext cx="154305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C5A05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PORTFOLIO GROUP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771525" y="6010275"/>
            <a:ext cx="154305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Asset Allocation Advisory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2886075" y="5838825"/>
            <a:ext cx="12573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C5A05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DECK VERSION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2886075" y="6010275"/>
            <a:ext cx="12573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v4.2 Executive Suite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F1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3" name="Google Shape;1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7637" y="2443162"/>
            <a:ext cx="12382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" y="9525"/>
            <a:ext cx="7912298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1348" y="9525"/>
            <a:ext cx="4250977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1823" y="9525"/>
            <a:ext cx="4260502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12348" y="5972175"/>
            <a:ext cx="348897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/>
          <p:nvPr/>
        </p:nvSpPr>
        <p:spPr>
          <a:xfrm>
            <a:off x="95250" y="720090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Botanical modern office overlay alongside premium forest green ESG leaf graphic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95250" y="731520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High-intensity corporate lobby backdrop paired with royal blue keynote screen panel</a:t>
            </a:r>
            <a:endParaRPr/>
          </a:p>
        </p:txBody>
      </p:sp>
      <p:pic>
        <p:nvPicPr>
          <p:cNvPr descr="image.png" id="140" name="Google Shape;14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50" y="7200900"/>
            <a:ext cx="32956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250" y="7315200"/>
            <a:ext cx="33813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6275" y="581025"/>
            <a:ext cx="1414462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676275" y="2637532"/>
            <a:ext cx="57150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SCALABLE DATA SYSTEMS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&amp; NEURAL INTEGRATION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676275" y="3751957"/>
            <a:ext cx="5715000" cy="50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B4FC"/>
                </a:solidFill>
                <a:latin typeface="Inter"/>
                <a:ea typeface="Inter"/>
                <a:cs typeface="Inter"/>
                <a:sym typeface="Inter"/>
              </a:rPr>
              <a:t>Infrastructure design, security topology and microservice governance benchmarks.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9270950" y="3910012"/>
            <a:ext cx="15716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INTELLIGENT NODES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9294762" y="4148137"/>
            <a:ext cx="15240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Core Data Automation Engine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8312348" y="6124575"/>
            <a:ext cx="348897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SECURE SERVER SECURE : OPERATIONAL</a:t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676275" y="6153150"/>
            <a:ext cx="76200" cy="76200"/>
          </a:xfrm>
          <a:prstGeom prst="roundRect">
            <a:avLst>
              <a:gd fmla="val 50000" name="adj"/>
            </a:avLst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828675" y="6105525"/>
            <a:ext cx="177165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Cloud Deployment Compliant</a:t>
            </a:r>
            <a:endParaRPr/>
          </a:p>
        </p:txBody>
      </p:sp>
      <p:pic>
        <p:nvPicPr>
          <p:cNvPr descr="image.png" id="150" name="Google Shape;15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86075" y="6134100"/>
            <a:ext cx="142875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3105150" y="6105525"/>
            <a:ext cx="135255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System Arch: API First</a:t>
            </a:r>
            <a:endParaRPr/>
          </a:p>
        </p:txBody>
      </p:sp>
      <p:pic>
        <p:nvPicPr>
          <p:cNvPr descr="image.png" id="152" name="Google Shape;152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71012" y="2776537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8312348" y="581025"/>
            <a:ext cx="348897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NEURAL.IO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F1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8" name="Google Shape;1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" y="2571750"/>
            <a:ext cx="10477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7292" y="9525"/>
            <a:ext cx="6695033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5477767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4042" y="5619601"/>
            <a:ext cx="5361533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/>
          <p:nvPr/>
        </p:nvSpPr>
        <p:spPr>
          <a:xfrm>
            <a:off x="95250" y="731520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High-intensity corporate lobby backdrop paired with royal blue keynote screen panel</a:t>
            </a:r>
            <a:endParaRPr/>
          </a:p>
        </p:txBody>
      </p:sp>
      <p:pic>
        <p:nvPicPr>
          <p:cNvPr descr="image.png" id="163" name="Google Shape;16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50" y="228600"/>
            <a:ext cx="3071812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9525" y="9525"/>
            <a:ext cx="38100" cy="68389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485775" y="6086475"/>
            <a:ext cx="452526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REPORTING STANDARDS COMPLIANT</a:t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485775" y="604837"/>
            <a:ext cx="114300" cy="114300"/>
          </a:xfrm>
          <a:prstGeom prst="roundRect">
            <a:avLst>
              <a:gd fmla="val 50000" name="adj"/>
            </a:avLst>
          </a:prstGeom>
          <a:solidFill>
            <a:srgbClr val="E2F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695325" y="581025"/>
            <a:ext cx="12763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E2F0D9"/>
                </a:solidFill>
                <a:latin typeface="Montserrat"/>
                <a:ea typeface="Montserrat"/>
                <a:cs typeface="Montserrat"/>
                <a:sym typeface="Montserrat"/>
              </a:rPr>
              <a:t>ESG INITIATIVES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485775" y="3848100"/>
            <a:ext cx="21907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RESPONSIBLE VENTURES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485775" y="4095750"/>
            <a:ext cx="221932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E2F0D9"/>
                </a:solidFill>
                <a:latin typeface="Inter"/>
                <a:ea typeface="Inter"/>
                <a:cs typeface="Inter"/>
                <a:sym typeface="Inter"/>
              </a:rPr>
              <a:t>Global Ecological &amp; Societal Stewardship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6154042" y="2172295"/>
            <a:ext cx="4953000" cy="1430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E2F0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SUSTAINABILITY DECK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50" u="none" cap="none" strike="noStrike">
                <a:solidFill>
                  <a:srgbClr val="E2F0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&amp; ECOLOGICAL PROGRESS</a:t>
            </a:r>
            <a:endParaRPr/>
          </a:p>
        </p:txBody>
      </p:sp>
      <p:sp>
        <p:nvSpPr>
          <p:cNvPr id="171" name="Google Shape;171;p16"/>
          <p:cNvSpPr txBox="1"/>
          <p:nvPr/>
        </p:nvSpPr>
        <p:spPr>
          <a:xfrm>
            <a:off x="6154042" y="3793182"/>
            <a:ext cx="4953000" cy="52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Guiding corporate architecture, low-emission infrastructure development, and carbon neutral operational models.</a:t>
            </a:r>
            <a:endParaRPr/>
          </a:p>
        </p:txBody>
      </p:sp>
      <p:pic>
        <p:nvPicPr>
          <p:cNvPr descr="image.png" id="172" name="Google Shape;17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2000" y="2847975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 txBox="1"/>
          <p:nvPr/>
        </p:nvSpPr>
        <p:spPr>
          <a:xfrm>
            <a:off x="6154042" y="5857726"/>
            <a:ext cx="20859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E2F0D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COORDINATOR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6154042" y="6010126"/>
            <a:ext cx="208597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Climate Action Steering Committee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8621017" y="5857726"/>
            <a:ext cx="17907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E2F0D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STATUS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8621017" y="6010126"/>
            <a:ext cx="17907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Approved for General Release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6154042" y="676275"/>
            <a:ext cx="536153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2F0D9"/>
                </a:solidFill>
                <a:latin typeface="Inter"/>
                <a:ea typeface="Inter"/>
                <a:cs typeface="Inter"/>
                <a:sym typeface="Inter"/>
              </a:rPr>
              <a:t>TERRA CO.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F1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2" name="Google Shape;1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3626" y="628650"/>
            <a:ext cx="6477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3" name="Google Shape;1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5262" y="2595562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4" name="Google Shape;18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7912298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5" name="Google Shape;18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1823" y="9525"/>
            <a:ext cx="4260502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275" y="5676900"/>
            <a:ext cx="55245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50" y="0"/>
            <a:ext cx="334327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7931348" y="9525"/>
            <a:ext cx="4250977" cy="5715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676275" y="609600"/>
            <a:ext cx="133350" cy="13335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904875" y="581025"/>
            <a:ext cx="121443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NEXUS BRIEF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676275" y="2358925"/>
            <a:ext cx="6578798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EXECUTIVE LEADERSHIP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3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&amp; VISION KEYNOTE 2026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676275" y="3568600"/>
            <a:ext cx="5524500" cy="52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Pioneering organizational architecture, human resources scaling, and next-generation leadership development frameworks.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9266187" y="3967162"/>
            <a:ext cx="158115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F172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VISION ALIGNMENT</a:t>
            </a:r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9466212" y="4195762"/>
            <a:ext cx="118110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Framework Series 2026</a:t>
            </a:r>
            <a:endParaRPr/>
          </a:p>
        </p:txBody>
      </p:sp>
      <p:pic>
        <p:nvPicPr>
          <p:cNvPr descr="image.png" id="195" name="Google Shape;19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8550" y="6124575"/>
            <a:ext cx="100012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/>
          <p:nvPr/>
        </p:nvSpPr>
        <p:spPr>
          <a:xfrm>
            <a:off x="9275712" y="6115050"/>
            <a:ext cx="1719262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64748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RESTRICTED EXECUTIVE ACCESS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676275" y="5934075"/>
            <a:ext cx="55245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38BDF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DIVISION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676275" y="6105525"/>
            <a:ext cx="169545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Human Capital Development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4810125" y="5934075"/>
            <a:ext cx="776287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38BDF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FACILITATOR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4810125" y="6105525"/>
            <a:ext cx="139065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Principal Advisor Office</a:t>
            </a:r>
            <a:endParaRPr/>
          </a:p>
        </p:txBody>
      </p:sp>
      <p:pic>
        <p:nvPicPr>
          <p:cNvPr descr="image.png" id="201" name="Google Shape;201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828162" y="293846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