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395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"/>
            <a:ext cx="12191695" cy="0"/>
          </a:xfrm>
          <a:prstGeom prst="line">
            <a:avLst/>
          </a:prstGeom>
          <a:noFill/>
          <a:ln w="11430">
            <a:solidFill>
              <a:srgbClr val="2B2B2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0"/>
          </a:xfrm>
          <a:prstGeom prst="line">
            <a:avLst/>
          </a:prstGeom>
          <a:noFill/>
          <a:ln w="8890">
            <a:solidFill>
              <a:srgbClr val="2B2B2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5400000">
            <a:off x="576072" y="576072"/>
            <a:ext cx="201168" cy="219456"/>
          </a:xfrm>
          <a:prstGeom prst="triangle">
            <a:avLst/>
          </a:prstGeom>
          <a:solidFill>
            <a:srgbClr val="B39143">
              <a:alpha val="0"/>
            </a:srgbClr>
          </a:solidFill>
          <a:ln w="19050">
            <a:solidFill>
              <a:srgbClr val="B3914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12648" y="598932"/>
            <a:ext cx="173736" cy="173736"/>
          </a:xfrm>
          <a:prstGeom prst="arc">
            <a:avLst/>
          </a:prstGeom>
          <a:noFill/>
          <a:ln w="15240">
            <a:solidFill>
              <a:srgbClr val="B391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86968" y="566928"/>
            <a:ext cx="11430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40" b="1" dirty="0">
                <a:solidFill>
                  <a:srgbClr val="737A8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Executive Lab</a:t>
            </a:r>
            <a:endParaRPr lang="en-US" sz="540" dirty="0"/>
          </a:p>
        </p:txBody>
      </p:sp>
      <p:sp>
        <p:nvSpPr>
          <p:cNvPr id="7" name="Text 5"/>
          <p:cNvSpPr/>
          <p:nvPr/>
        </p:nvSpPr>
        <p:spPr>
          <a:xfrm>
            <a:off x="886968" y="722376"/>
            <a:ext cx="7315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60" dirty="0">
                <a:solidFill>
                  <a:srgbClr val="99A0A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since 2019</a:t>
            </a:r>
            <a:endParaRPr lang="en-US" sz="360" dirty="0"/>
          </a:p>
        </p:txBody>
      </p:sp>
      <p:sp>
        <p:nvSpPr>
          <p:cNvPr id="9" name="Text 7"/>
          <p:cNvSpPr/>
          <p:nvPr/>
        </p:nvSpPr>
        <p:spPr>
          <a:xfrm>
            <a:off x="640080" y="4407408"/>
            <a:ext cx="4343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2A2A2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企画書作成の基本を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4754880"/>
            <a:ext cx="4343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A27D2D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プロ視点で整理する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0" y="5468112"/>
            <a:ext cx="12191695" cy="0"/>
          </a:xfrm>
          <a:prstGeom prst="line">
            <a:avLst/>
          </a:prstGeom>
          <a:noFill/>
          <a:ln w="10160">
            <a:solidFill>
              <a:srgbClr val="2B2B2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452360" y="5321808"/>
            <a:ext cx="1938528" cy="283464"/>
          </a:xfrm>
          <a:prstGeom prst="rect">
            <a:avLst/>
          </a:prstGeom>
          <a:solidFill>
            <a:srgbClr val="FAF8F2"/>
          </a:solidFill>
          <a:ln w="12700">
            <a:solidFill>
              <a:srgbClr val="A27D2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525512" y="5390388"/>
            <a:ext cx="1792224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7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PROPOSAL TIPS</a:t>
            </a:r>
            <a:endParaRPr lang="en-US" sz="570" dirty="0"/>
          </a:p>
        </p:txBody>
      </p:sp>
      <p:sp>
        <p:nvSpPr>
          <p:cNvPr id="14" name="Text 12"/>
          <p:cNvSpPr/>
          <p:nvPr/>
        </p:nvSpPr>
        <p:spPr>
          <a:xfrm>
            <a:off x="512064" y="6547104"/>
            <a:ext cx="29260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50" dirty="0">
                <a:solidFill>
                  <a:srgbClr val="8E877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© Consulting Office. All Rights Reserved.</a:t>
            </a:r>
            <a:endParaRPr lang="en-US" sz="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BBD7F5"/>
          </a:solidFill>
          <a:ln w="12700">
            <a:solidFill>
              <a:srgbClr val="BBD7F5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77824" y="521208"/>
            <a:ext cx="11430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40" b="1" dirty="0">
                <a:solidFill>
                  <a:srgbClr val="737A8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Learning Dept.</a:t>
            </a:r>
            <a:endParaRPr lang="en-US" sz="540" dirty="0"/>
          </a:p>
        </p:txBody>
      </p:sp>
      <p:sp>
        <p:nvSpPr>
          <p:cNvPr id="6" name="Text 4"/>
          <p:cNvSpPr/>
          <p:nvPr/>
        </p:nvSpPr>
        <p:spPr>
          <a:xfrm>
            <a:off x="877824" y="676656"/>
            <a:ext cx="7315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60" dirty="0">
                <a:solidFill>
                  <a:srgbClr val="99A0A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since 2019</a:t>
            </a:r>
            <a:endParaRPr lang="en-US" sz="360" dirty="0"/>
          </a:p>
        </p:txBody>
      </p:sp>
      <p:sp>
        <p:nvSpPr>
          <p:cNvPr id="7" name="Text 5"/>
          <p:cNvSpPr/>
          <p:nvPr/>
        </p:nvSpPr>
        <p:spPr>
          <a:xfrm>
            <a:off x="9144000" y="530352"/>
            <a:ext cx="15087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560" b="1" dirty="0">
                <a:solidFill>
                  <a:srgbClr val="2876C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TRAINING MATERIAL</a:t>
            </a:r>
            <a:endParaRPr lang="en-US" sz="560" dirty="0"/>
          </a:p>
        </p:txBody>
      </p:sp>
      <p:sp>
        <p:nvSpPr>
          <p:cNvPr id="8" name="Text 6"/>
          <p:cNvSpPr/>
          <p:nvPr/>
        </p:nvSpPr>
        <p:spPr>
          <a:xfrm>
            <a:off x="594360" y="4334256"/>
            <a:ext cx="4892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2876C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提案資料作成ガイド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94360" y="4681728"/>
            <a:ext cx="4892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34415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成果につながるプロセス設計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603504" y="5084064"/>
            <a:ext cx="27432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50" dirty="0">
                <a:solidFill>
                  <a:srgbClr val="6B7784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PROCESS DRIVEN PRESENTATION</a:t>
            </a:r>
            <a:endParaRPr lang="en-US" sz="550" dirty="0"/>
          </a:p>
        </p:txBody>
      </p:sp>
      <p:sp>
        <p:nvSpPr>
          <p:cNvPr id="11" name="Shape 9"/>
          <p:cNvSpPr/>
          <p:nvPr/>
        </p:nvSpPr>
        <p:spPr>
          <a:xfrm>
            <a:off x="0" y="5440680"/>
            <a:ext cx="12191695" cy="0"/>
          </a:xfrm>
          <a:prstGeom prst="line">
            <a:avLst/>
          </a:prstGeom>
          <a:noFill/>
          <a:ln w="12700">
            <a:solidFill>
              <a:srgbClr val="2876C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040880" y="5294376"/>
            <a:ext cx="1645920" cy="283464"/>
          </a:xfrm>
          <a:prstGeom prst="rect">
            <a:avLst/>
          </a:prstGeom>
          <a:solidFill>
            <a:srgbClr val="2876C8"/>
          </a:solidFill>
          <a:ln w="12700">
            <a:solidFill>
              <a:srgbClr val="2876C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14032" y="5362956"/>
            <a:ext cx="1499616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7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PROCESS GUIDE</a:t>
            </a:r>
            <a:endParaRPr lang="en-US" sz="570" dirty="0"/>
          </a:p>
        </p:txBody>
      </p:sp>
      <p:sp>
        <p:nvSpPr>
          <p:cNvPr id="14" name="Text 12"/>
          <p:cNvSpPr/>
          <p:nvPr/>
        </p:nvSpPr>
        <p:spPr>
          <a:xfrm>
            <a:off x="10287000" y="6455664"/>
            <a:ext cx="7315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500" dirty="0">
                <a:solidFill>
                  <a:srgbClr val="8BBCE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PAGE 01</a:t>
            </a:r>
            <a:endParaRPr lang="en-US" sz="500" dirty="0"/>
          </a:p>
        </p:txBody>
      </p:sp>
      <p:sp>
        <p:nvSpPr>
          <p:cNvPr id="15" name="Text 13"/>
          <p:cNvSpPr/>
          <p:nvPr/>
        </p:nvSpPr>
        <p:spPr>
          <a:xfrm>
            <a:off x="512064" y="6547104"/>
            <a:ext cx="29260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50" dirty="0">
                <a:solidFill>
                  <a:srgbClr val="8BBCE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© Training Design Studio. All Rights Reserved.</a:t>
            </a:r>
            <a:endParaRPr lang="en-US" sz="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6766560"/>
          </a:xfrm>
          <a:prstGeom prst="rect">
            <a:avLst/>
          </a:prstGeom>
          <a:solidFill>
            <a:srgbClr val="2B7A63"/>
          </a:solidFill>
          <a:ln w="12700">
            <a:solidFill>
              <a:srgbClr val="2B7A6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6766560"/>
            <a:ext cx="12100255" cy="91440"/>
          </a:xfrm>
          <a:prstGeom prst="rect">
            <a:avLst/>
          </a:prstGeom>
          <a:solidFill>
            <a:srgbClr val="2B7A63"/>
          </a:solidFill>
          <a:ln w="12700">
            <a:solidFill>
              <a:srgbClr val="2B7A6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5400000">
            <a:off x="658368" y="521208"/>
            <a:ext cx="201168" cy="219456"/>
          </a:xfrm>
          <a:prstGeom prst="triangle">
            <a:avLst/>
          </a:prstGeom>
          <a:solidFill>
            <a:srgbClr val="2B7A63">
              <a:alpha val="0"/>
            </a:srgbClr>
          </a:solidFill>
          <a:ln w="19050">
            <a:solidFill>
              <a:srgbClr val="2B7A6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4944" y="544068"/>
            <a:ext cx="173736" cy="173736"/>
          </a:xfrm>
          <a:prstGeom prst="arc">
            <a:avLst/>
          </a:prstGeom>
          <a:noFill/>
          <a:ln w="15240">
            <a:solidFill>
              <a:srgbClr val="2B7A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9264" y="512064"/>
            <a:ext cx="11430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40" b="1" dirty="0">
                <a:solidFill>
                  <a:srgbClr val="737A8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Internal Report</a:t>
            </a:r>
            <a:endParaRPr lang="en-US" sz="540" dirty="0"/>
          </a:p>
        </p:txBody>
      </p:sp>
      <p:sp>
        <p:nvSpPr>
          <p:cNvPr id="7" name="Text 5"/>
          <p:cNvSpPr/>
          <p:nvPr/>
        </p:nvSpPr>
        <p:spPr>
          <a:xfrm>
            <a:off x="969264" y="667512"/>
            <a:ext cx="7315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60" dirty="0">
                <a:solidFill>
                  <a:srgbClr val="99A0A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since 2019</a:t>
            </a:r>
            <a:endParaRPr lang="en-US" sz="360" dirty="0"/>
          </a:p>
        </p:txBody>
      </p:sp>
      <p:sp>
        <p:nvSpPr>
          <p:cNvPr id="8" name="Text 6"/>
          <p:cNvSpPr/>
          <p:nvPr/>
        </p:nvSpPr>
        <p:spPr>
          <a:xfrm>
            <a:off x="9326880" y="548640"/>
            <a:ext cx="1325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580" b="1" dirty="0">
                <a:solidFill>
                  <a:srgbClr val="2B7A6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Internal Use Only</a:t>
            </a:r>
            <a:endParaRPr lang="en-US" sz="580" dirty="0"/>
          </a:p>
        </p:txBody>
      </p:sp>
      <p:sp>
        <p:nvSpPr>
          <p:cNvPr id="9" name="Text 7"/>
          <p:cNvSpPr/>
          <p:nvPr/>
        </p:nvSpPr>
        <p:spPr>
          <a:xfrm>
            <a:off x="713232" y="45262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30" b="1" dirty="0">
                <a:solidFill>
                  <a:srgbClr val="3038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社内提案を通すための</a:t>
            </a:r>
            <a:endParaRPr lang="en-US" sz="1530" dirty="0"/>
          </a:p>
        </p:txBody>
      </p:sp>
      <p:sp>
        <p:nvSpPr>
          <p:cNvPr id="10" name="Text 8"/>
          <p:cNvSpPr/>
          <p:nvPr/>
        </p:nvSpPr>
        <p:spPr>
          <a:xfrm>
            <a:off x="713232" y="48737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2B7A6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資料構成テンプレート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91440" y="5504688"/>
            <a:ext cx="12100255" cy="0"/>
          </a:xfrm>
          <a:prstGeom prst="line">
            <a:avLst/>
          </a:prstGeom>
          <a:noFill/>
          <a:ln w="12700">
            <a:solidFill>
              <a:srgbClr val="65857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973568" y="5358384"/>
            <a:ext cx="1508760" cy="283464"/>
          </a:xfrm>
          <a:prstGeom prst="rect">
            <a:avLst/>
          </a:prstGeom>
          <a:solidFill>
            <a:srgbClr val="2B7A63"/>
          </a:solidFill>
          <a:ln w="12700">
            <a:solidFill>
              <a:srgbClr val="2B7A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0" y="5426964"/>
            <a:ext cx="1362456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7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REPORT FLOW</a:t>
            </a:r>
            <a:endParaRPr lang="en-US" sz="570" dirty="0"/>
          </a:p>
        </p:txBody>
      </p:sp>
      <p:sp>
        <p:nvSpPr>
          <p:cNvPr id="14" name="Text 12"/>
          <p:cNvSpPr/>
          <p:nvPr/>
        </p:nvSpPr>
        <p:spPr>
          <a:xfrm>
            <a:off x="512064" y="6547104"/>
            <a:ext cx="29260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50" dirty="0">
                <a:solidFill>
                  <a:srgbClr val="579784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© Corporate Planning Team. All Rights Reserved.</a:t>
            </a:r>
            <a:endParaRPr lang="en-US" sz="550" dirty="0"/>
          </a:p>
        </p:txBody>
      </p:sp>
      <p:sp>
        <p:nvSpPr>
          <p:cNvPr id="15" name="Text 13"/>
          <p:cNvSpPr/>
          <p:nvPr/>
        </p:nvSpPr>
        <p:spPr>
          <a:xfrm>
            <a:off x="713232" y="5916168"/>
            <a:ext cx="21945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20" dirty="0">
                <a:solidFill>
                  <a:srgbClr val="6B7A7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Document Code: IR-2026-01</a:t>
            </a:r>
            <a:endParaRPr lang="en-US" sz="5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B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5400000">
            <a:off x="566928" y="521208"/>
            <a:ext cx="201168" cy="219456"/>
          </a:xfrm>
          <a:prstGeom prst="triangle">
            <a:avLst/>
          </a:prstGeom>
          <a:solidFill>
            <a:srgbClr val="8B2731">
              <a:alpha val="0"/>
            </a:srgbClr>
          </a:solidFill>
          <a:ln w="19050">
            <a:solidFill>
              <a:srgbClr val="8B273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03504" y="544068"/>
            <a:ext cx="173736" cy="173736"/>
          </a:xfrm>
          <a:prstGeom prst="arc">
            <a:avLst/>
          </a:prstGeom>
          <a:noFill/>
          <a:ln w="15240">
            <a:solidFill>
              <a:srgbClr val="8B273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77824" y="512064"/>
            <a:ext cx="11430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40" b="1" dirty="0">
                <a:solidFill>
                  <a:srgbClr val="737A8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Document Lab</a:t>
            </a:r>
            <a:endParaRPr lang="en-US" sz="540" dirty="0"/>
          </a:p>
        </p:txBody>
      </p:sp>
      <p:sp>
        <p:nvSpPr>
          <p:cNvPr id="5" name="Text 3"/>
          <p:cNvSpPr/>
          <p:nvPr/>
        </p:nvSpPr>
        <p:spPr>
          <a:xfrm>
            <a:off x="877824" y="667512"/>
            <a:ext cx="7315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60" dirty="0">
                <a:solidFill>
                  <a:srgbClr val="99A0A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since 2019</a:t>
            </a:r>
            <a:endParaRPr lang="en-US" sz="360" dirty="0"/>
          </a:p>
        </p:txBody>
      </p:sp>
      <p:sp>
        <p:nvSpPr>
          <p:cNvPr id="6" name="Text 4"/>
          <p:cNvSpPr/>
          <p:nvPr/>
        </p:nvSpPr>
        <p:spPr>
          <a:xfrm>
            <a:off x="8366760" y="548640"/>
            <a:ext cx="25146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530" dirty="0">
                <a:solidFill>
                  <a:srgbClr val="7E828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DOC-2026-01  |  MM/DD/YYYY</a:t>
            </a:r>
            <a:endParaRPr lang="en-US" sz="530" dirty="0"/>
          </a:p>
        </p:txBody>
      </p:sp>
      <p:sp>
        <p:nvSpPr>
          <p:cNvPr id="7" name="Text 5"/>
          <p:cNvSpPr/>
          <p:nvPr/>
        </p:nvSpPr>
        <p:spPr>
          <a:xfrm>
            <a:off x="585216" y="4498848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20" b="1" dirty="0">
                <a:solidFill>
                  <a:srgbClr val="2F3439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提案資料の品質を高める</a:t>
            </a:r>
            <a:endParaRPr lang="en-US" sz="1520" dirty="0"/>
          </a:p>
        </p:txBody>
      </p:sp>
      <p:sp>
        <p:nvSpPr>
          <p:cNvPr id="8" name="Text 6"/>
          <p:cNvSpPr/>
          <p:nvPr/>
        </p:nvSpPr>
        <p:spPr>
          <a:xfrm>
            <a:off x="585216" y="48463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20" b="1" dirty="0">
                <a:solidFill>
                  <a:srgbClr val="8B273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チェックポイント集</a:t>
            </a:r>
            <a:endParaRPr lang="en-US" sz="1720" dirty="0"/>
          </a:p>
        </p:txBody>
      </p:sp>
      <p:sp>
        <p:nvSpPr>
          <p:cNvPr id="9" name="Shape 7"/>
          <p:cNvSpPr/>
          <p:nvPr/>
        </p:nvSpPr>
        <p:spPr>
          <a:xfrm>
            <a:off x="0" y="5513832"/>
            <a:ext cx="12191695" cy="0"/>
          </a:xfrm>
          <a:prstGeom prst="line">
            <a:avLst/>
          </a:prstGeom>
          <a:noFill/>
          <a:ln w="13970">
            <a:solidFill>
              <a:srgbClr val="8B273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5367528"/>
            <a:ext cx="2057400" cy="283464"/>
          </a:xfrm>
          <a:prstGeom prst="rect">
            <a:avLst/>
          </a:prstGeom>
          <a:solidFill>
            <a:srgbClr val="FFFFFF"/>
          </a:solidFill>
          <a:ln w="12700">
            <a:solidFill>
              <a:srgbClr val="8B273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366760" y="5376672"/>
            <a:ext cx="996696" cy="265176"/>
          </a:xfrm>
          <a:prstGeom prst="rect">
            <a:avLst/>
          </a:prstGeom>
          <a:solidFill>
            <a:srgbClr val="8B2731"/>
          </a:solidFill>
          <a:ln w="12700">
            <a:solidFill>
              <a:srgbClr val="8B2731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06640" y="5436108"/>
            <a:ext cx="868680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80" b="1" dirty="0">
                <a:solidFill>
                  <a:srgbClr val="8B273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DOCUMENT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8458200" y="5436108"/>
            <a:ext cx="795528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8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CHECKLIST</a:t>
            </a:r>
            <a:endParaRPr lang="en-US" sz="580" dirty="0"/>
          </a:p>
        </p:txBody>
      </p:sp>
      <p:sp>
        <p:nvSpPr>
          <p:cNvPr id="14" name="Text 12"/>
          <p:cNvSpPr/>
          <p:nvPr/>
        </p:nvSpPr>
        <p:spPr>
          <a:xfrm>
            <a:off x="512064" y="6547104"/>
            <a:ext cx="29260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550" dirty="0">
                <a:solidFill>
                  <a:srgbClr val="9A9A9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© Company Name. All Rights Reserved.</a:t>
            </a:r>
            <a:endParaRPr lang="en-US" sz="550" dirty="0"/>
          </a:p>
        </p:txBody>
      </p:sp>
      <p:sp>
        <p:nvSpPr>
          <p:cNvPr id="15" name="Shape 13"/>
          <p:cNvSpPr/>
          <p:nvPr/>
        </p:nvSpPr>
        <p:spPr>
          <a:xfrm>
            <a:off x="10378440" y="914400"/>
            <a:ext cx="1051560" cy="0"/>
          </a:xfrm>
          <a:prstGeom prst="line">
            <a:avLst/>
          </a:prstGeom>
          <a:noFill/>
          <a:ln w="13970">
            <a:solidFill>
              <a:srgbClr val="E8DCD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1430000" y="914400"/>
            <a:ext cx="0" cy="621792"/>
          </a:xfrm>
          <a:prstGeom prst="line">
            <a:avLst/>
          </a:prstGeom>
          <a:noFill/>
          <a:ln w="13970">
            <a:solidFill>
              <a:srgbClr val="E8DCDD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JP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JP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ワイド画面</PresentationFormat>
  <Paragraphs>35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Noto Sans CJK JP</vt:lpstr>
      <vt:lpstr>游ゴシック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Minimal Japanese Proposal Guide Cover Templates</dc:title>
  <dc:subject>Editable minimal Japanese corporate proposal guide cover templates</dc:subject>
  <dc:creator>OpenAI</dc:creator>
  <cp:lastModifiedBy>吕文开luclv</cp:lastModifiedBy>
  <cp:revision>2</cp:revision>
  <dcterms:created xsi:type="dcterms:W3CDTF">2026-05-18T09:43:03Z</dcterms:created>
  <dcterms:modified xsi:type="dcterms:W3CDTF">2026-05-18T09:47:05Z</dcterms:modified>
</cp:coreProperties>
</file>