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7559675" cy="10691813"/>
  <p:notesSz cx="12192000" cy="685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11"/>
    <p:restoredTop sz="94610"/>
  </p:normalViewPr>
  <p:slideViewPr>
    <p:cSldViewPr snapToGrid="0" snapToObjects="1">
      <p:cViewPr varScale="1">
        <p:scale>
          <a:sx n="82" d="100"/>
          <a:sy n="82" d="100"/>
        </p:scale>
        <p:origin x="286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3323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20960" y="96230"/>
            <a:ext cx="7318080" cy="10499539"/>
          </a:xfrm>
          <a:prstGeom prst="rect">
            <a:avLst/>
          </a:prstGeom>
          <a:solidFill>
            <a:srgbClr val="FFFFFF">
              <a:alpha val="0"/>
            </a:srgbClr>
          </a:solidFill>
          <a:ln w="122516">
            <a:solidFill>
              <a:srgbClr val="2F6FD2"/>
            </a:solidFill>
            <a:prstDash val="solid"/>
          </a:ln>
        </p:spPr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3" name="Text 1"/>
          <p:cNvSpPr/>
          <p:nvPr/>
        </p:nvSpPr>
        <p:spPr>
          <a:xfrm>
            <a:off x="554400" y="384922"/>
            <a:ext cx="2822400" cy="20048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l">
              <a:buNone/>
              <a:defRPr/>
            </a:pPr>
            <a:r>
              <a:rPr lang="en-US" sz="745" dirty="0">
                <a:solidFill>
                  <a:srgbClr val="77777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株式会社〇〇〇〇 御中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554400" y="609459"/>
            <a:ext cx="1713600" cy="176422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l">
              <a:buNone/>
              <a:defRPr/>
            </a:pPr>
            <a:r>
              <a:rPr lang="en-US" sz="657" dirty="0">
                <a:solidFill>
                  <a:srgbClr val="88888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20XX年 XX月 XX日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5322240" y="352845"/>
            <a:ext cx="1501920" cy="144346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  <a:defRPr/>
            </a:pPr>
            <a:r>
              <a:rPr lang="en-US" sz="719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CONFIDENTIAL</a:t>
            </a:r>
            <a:endParaRPr lang="en-US" sz="820" dirty="0"/>
          </a:p>
        </p:txBody>
      </p:sp>
      <p:sp>
        <p:nvSpPr>
          <p:cNvPr id="7" name="Text 5"/>
          <p:cNvSpPr/>
          <p:nvPr/>
        </p:nvSpPr>
        <p:spPr>
          <a:xfrm>
            <a:off x="957600" y="4049696"/>
            <a:ext cx="5644800" cy="72172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  <a:defRPr/>
            </a:pPr>
            <a:r>
              <a:rPr lang="en-US" sz="1929" b="1" dirty="0">
                <a:solidFill>
                  <a:srgbClr val="3333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パワーポイントを使って</a:t>
            </a:r>
            <a:endParaRPr lang="en-US" sz="2200" dirty="0"/>
          </a:p>
          <a:p>
            <a:pPr marL="0" indent="0" algn="ctr">
              <a:buNone/>
              <a:defRPr/>
            </a:pPr>
            <a:r>
              <a:rPr lang="en-US" sz="1929" b="1" dirty="0">
                <a:solidFill>
                  <a:srgbClr val="3333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縦型の企画書を作る方法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453600" y="5084173"/>
            <a:ext cx="6652800" cy="0"/>
          </a:xfrm>
          <a:prstGeom prst="line">
            <a:avLst/>
          </a:prstGeom>
          <a:noFill/>
          <a:ln w="10024">
            <a:solidFill>
              <a:srgbClr val="303030"/>
            </a:solidFill>
            <a:prstDash val="solid"/>
          </a:ln>
        </p:spPr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9" name="Text 7"/>
          <p:cNvSpPr/>
          <p:nvPr/>
        </p:nvSpPr>
        <p:spPr>
          <a:xfrm>
            <a:off x="1108800" y="5228519"/>
            <a:ext cx="5342400" cy="384922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  <a:defRPr/>
            </a:pPr>
            <a:r>
              <a:rPr lang="en-US" sz="1753" b="1" dirty="0">
                <a:solidFill>
                  <a:srgbClr val="2F6FD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企画提案書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2368800" y="5709671"/>
            <a:ext cx="2822400" cy="160384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  <a:defRPr/>
            </a:pPr>
            <a:r>
              <a:rPr lang="en-US" sz="701" dirty="0">
                <a:solidFill>
                  <a:srgbClr val="99999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PROJECT PROPOSAL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2570400" y="9101793"/>
            <a:ext cx="866880" cy="304730"/>
          </a:xfrm>
          <a:prstGeom prst="rect">
            <a:avLst/>
          </a:prstGeom>
          <a:solidFill>
            <a:srgbClr val="FFFFFF">
              <a:alpha val="0"/>
            </a:srgbClr>
          </a:solidFill>
          <a:ln w="13365">
            <a:solidFill>
              <a:srgbClr val="2F6FD2"/>
            </a:solidFill>
            <a:prstDash val="solid"/>
          </a:ln>
        </p:spPr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2" name="Text 10"/>
          <p:cNvSpPr/>
          <p:nvPr/>
        </p:nvSpPr>
        <p:spPr>
          <a:xfrm>
            <a:off x="2570400" y="9147502"/>
            <a:ext cx="866880" cy="21331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  <a:defRPr/>
            </a:pPr>
            <a:r>
              <a:rPr lang="en-US" sz="876" b="1" dirty="0">
                <a:solidFill>
                  <a:srgbClr val="2F6F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EMC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3507840" y="9157927"/>
            <a:ext cx="2066400" cy="176422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l">
              <a:buNone/>
              <a:defRPr/>
            </a:pPr>
            <a:r>
              <a:rPr lang="en-US" sz="640" b="1" dirty="0">
                <a:solidFill>
                  <a:srgbClr val="66666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株式会社イベントのつくりかた</a:t>
            </a:r>
            <a:endParaRPr lang="en-US" sz="730" dirty="0"/>
          </a:p>
        </p:txBody>
      </p:sp>
      <p:sp>
        <p:nvSpPr>
          <p:cNvPr id="14" name="Text 12"/>
          <p:cNvSpPr/>
          <p:nvPr/>
        </p:nvSpPr>
        <p:spPr>
          <a:xfrm>
            <a:off x="2620800" y="9478695"/>
            <a:ext cx="2620800" cy="112269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  <a:defRPr/>
            </a:pPr>
            <a:r>
              <a:rPr lang="en-US" sz="456" dirty="0">
                <a:solidFill>
                  <a:srgbClr val="AAAAA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Copyright © Company Name. All rights reserved.</a:t>
            </a:r>
            <a:endParaRPr lang="en-US" sz="52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86240" cy="10692000"/>
          </a:xfrm>
          <a:prstGeom prst="rect">
            <a:avLst/>
          </a:prstGeom>
          <a:solidFill>
            <a:srgbClr val="0E6B54"/>
          </a:solidFill>
          <a:ln w="11138">
            <a:solidFill>
              <a:srgbClr val="0E6B54"/>
            </a:solidFill>
            <a:prstDash val="solid"/>
          </a:ln>
        </p:spPr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3" name="Shape 1"/>
          <p:cNvSpPr/>
          <p:nvPr/>
        </p:nvSpPr>
        <p:spPr>
          <a:xfrm>
            <a:off x="786240" y="0"/>
            <a:ext cx="6773760" cy="128307"/>
          </a:xfrm>
          <a:prstGeom prst="rect">
            <a:avLst/>
          </a:prstGeom>
          <a:solidFill>
            <a:srgbClr val="0E6B54"/>
          </a:solidFill>
          <a:ln w="11138">
            <a:solidFill>
              <a:srgbClr val="0E6B54"/>
            </a:solidFill>
            <a:prstDash val="solid"/>
          </a:ln>
        </p:spPr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Text 2"/>
          <p:cNvSpPr/>
          <p:nvPr/>
        </p:nvSpPr>
        <p:spPr>
          <a:xfrm>
            <a:off x="1128960" y="336806"/>
            <a:ext cx="2620800" cy="176422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l">
              <a:buNone/>
              <a:defRPr/>
            </a:pPr>
            <a:r>
              <a:rPr lang="en-US" sz="745" b="1" dirty="0">
                <a:solidFill>
                  <a:srgbClr val="3D6F61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Company Name | Strategy Division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1128960" y="561344"/>
            <a:ext cx="1512000" cy="144346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l">
              <a:buNone/>
              <a:defRPr/>
            </a:pPr>
            <a:r>
              <a:rPr lang="en-US" sz="613" dirty="0">
                <a:solidFill>
                  <a:srgbClr val="77777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20XX年 XX月 XX日</a:t>
            </a:r>
            <a:endParaRPr lang="en-US" sz="700" dirty="0"/>
          </a:p>
        </p:txBody>
      </p:sp>
      <p:sp>
        <p:nvSpPr>
          <p:cNvPr id="6" name="Shape 4"/>
          <p:cNvSpPr/>
          <p:nvPr/>
        </p:nvSpPr>
        <p:spPr>
          <a:xfrm>
            <a:off x="4939200" y="336806"/>
            <a:ext cx="1713600" cy="288691"/>
          </a:xfrm>
          <a:prstGeom prst="roundRect">
            <a:avLst/>
          </a:prstGeom>
          <a:solidFill>
            <a:srgbClr val="0E6B54"/>
          </a:solidFill>
          <a:ln w="11138">
            <a:solidFill>
              <a:srgbClr val="0E6B54"/>
            </a:solidFill>
            <a:prstDash val="solid"/>
          </a:ln>
        </p:spPr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Text 5"/>
          <p:cNvSpPr/>
          <p:nvPr/>
        </p:nvSpPr>
        <p:spPr>
          <a:xfrm>
            <a:off x="5019840" y="408979"/>
            <a:ext cx="1552320" cy="9623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  <a:defRPr/>
            </a:pPr>
            <a:r>
              <a:rPr lang="en-US" sz="587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Internal Use Only</a:t>
            </a:r>
            <a:endParaRPr lang="en-US" sz="670" dirty="0"/>
          </a:p>
        </p:txBody>
      </p:sp>
      <p:sp>
        <p:nvSpPr>
          <p:cNvPr id="8" name="Text 6"/>
          <p:cNvSpPr/>
          <p:nvPr/>
        </p:nvSpPr>
        <p:spPr>
          <a:xfrm>
            <a:off x="1360800" y="3817139"/>
            <a:ext cx="4939200" cy="449075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  <a:defRPr/>
            </a:pPr>
            <a:r>
              <a:rPr lang="en-US" sz="2630" b="1" dirty="0">
                <a:solidFill>
                  <a:srgbClr val="1C1C1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事業計画書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1713600" y="4442637"/>
            <a:ext cx="4233600" cy="22453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  <a:defRPr/>
            </a:pPr>
            <a:r>
              <a:rPr lang="en-US" sz="1096" b="1" dirty="0">
                <a:solidFill>
                  <a:srgbClr val="0E6B5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BUSINESS STRATEGY PLAN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1461600" y="4867655"/>
            <a:ext cx="4737600" cy="0"/>
          </a:xfrm>
          <a:prstGeom prst="line">
            <a:avLst/>
          </a:prstGeom>
          <a:noFill/>
          <a:ln w="12252">
            <a:solidFill>
              <a:srgbClr val="0E6B54"/>
            </a:solidFill>
            <a:prstDash val="solid"/>
          </a:ln>
        </p:spPr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1" name="Text 9"/>
          <p:cNvSpPr/>
          <p:nvPr/>
        </p:nvSpPr>
        <p:spPr>
          <a:xfrm>
            <a:off x="1562400" y="5148327"/>
            <a:ext cx="2116800" cy="152365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l">
              <a:buNone/>
              <a:defRPr/>
            </a:pPr>
            <a:r>
              <a:rPr lang="en-US" sz="631" dirty="0">
                <a:solidFill>
                  <a:srgbClr val="77777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Prepared for: Client Name</a:t>
            </a:r>
            <a:endParaRPr lang="en-US" sz="720" dirty="0"/>
          </a:p>
        </p:txBody>
      </p:sp>
      <p:sp>
        <p:nvSpPr>
          <p:cNvPr id="12" name="Text 10"/>
          <p:cNvSpPr/>
          <p:nvPr/>
        </p:nvSpPr>
        <p:spPr>
          <a:xfrm>
            <a:off x="3880800" y="5148327"/>
            <a:ext cx="2016000" cy="152365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r">
              <a:buNone/>
              <a:defRPr/>
            </a:pPr>
            <a:r>
              <a:rPr lang="en-US" sz="631" dirty="0">
                <a:solidFill>
                  <a:srgbClr val="77777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Prepared by: Company Name</a:t>
            </a:r>
            <a:endParaRPr lang="en-US" sz="720" dirty="0"/>
          </a:p>
        </p:txBody>
      </p:sp>
      <p:sp>
        <p:nvSpPr>
          <p:cNvPr id="13" name="Shape 11"/>
          <p:cNvSpPr/>
          <p:nvPr/>
        </p:nvSpPr>
        <p:spPr>
          <a:xfrm>
            <a:off x="5594400" y="9462657"/>
            <a:ext cx="725760" cy="256614"/>
          </a:xfrm>
          <a:prstGeom prst="rect">
            <a:avLst/>
          </a:prstGeom>
          <a:solidFill>
            <a:srgbClr val="FFFFFF">
              <a:alpha val="0"/>
            </a:srgbClr>
          </a:solidFill>
          <a:ln w="13365">
            <a:solidFill>
              <a:srgbClr val="0E6B54"/>
            </a:solidFill>
            <a:prstDash val="solid"/>
          </a:ln>
        </p:spPr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4" name="Text 12"/>
          <p:cNvSpPr/>
          <p:nvPr/>
        </p:nvSpPr>
        <p:spPr>
          <a:xfrm>
            <a:off x="5594400" y="9501149"/>
            <a:ext cx="725760" cy="17963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  <a:defRPr/>
            </a:pPr>
            <a:r>
              <a:rPr lang="en-US" sz="876" b="1" dirty="0">
                <a:solidFill>
                  <a:srgbClr val="0E6B5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LOGO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384800" y="9518791"/>
            <a:ext cx="1058400" cy="9623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r">
              <a:buNone/>
              <a:defRPr/>
            </a:pPr>
            <a:r>
              <a:rPr lang="en-US" sz="543" dirty="0">
                <a:solidFill>
                  <a:srgbClr val="77777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Department Name</a:t>
            </a:r>
            <a:endParaRPr lang="en-US" sz="62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52800" y="280672"/>
            <a:ext cx="6854400" cy="10130656"/>
          </a:xfrm>
          <a:prstGeom prst="rect">
            <a:avLst/>
          </a:prstGeom>
          <a:solidFill>
            <a:srgbClr val="FFFFFF">
              <a:alpha val="0"/>
            </a:srgbClr>
          </a:solidFill>
          <a:ln w="13922">
            <a:solidFill>
              <a:srgbClr val="111111"/>
            </a:solidFill>
            <a:prstDash val="solid"/>
          </a:ln>
        </p:spPr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3" name="Shape 1"/>
          <p:cNvSpPr/>
          <p:nvPr/>
        </p:nvSpPr>
        <p:spPr>
          <a:xfrm>
            <a:off x="352800" y="842016"/>
            <a:ext cx="6854400" cy="40096"/>
          </a:xfrm>
          <a:prstGeom prst="rect">
            <a:avLst/>
          </a:prstGeom>
          <a:solidFill>
            <a:srgbClr val="B79B54"/>
          </a:solidFill>
          <a:ln w="11138">
            <a:solidFill>
              <a:srgbClr val="B79B54"/>
            </a:solidFill>
            <a:prstDash val="solid"/>
          </a:ln>
        </p:spPr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Text 2"/>
          <p:cNvSpPr/>
          <p:nvPr/>
        </p:nvSpPr>
        <p:spPr>
          <a:xfrm>
            <a:off x="655200" y="505210"/>
            <a:ext cx="1411200" cy="144346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l">
              <a:buNone/>
              <a:defRPr/>
            </a:pPr>
            <a:r>
              <a:rPr lang="en-US" sz="701" dirty="0">
                <a:solidFill>
                  <a:srgbClr val="3333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Company Name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655200" y="673613"/>
            <a:ext cx="1108800" cy="112269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l">
              <a:buNone/>
              <a:defRPr/>
            </a:pPr>
            <a:r>
              <a:rPr lang="en-US" sz="570" dirty="0">
                <a:solidFill>
                  <a:srgbClr val="77777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MM/DD/YYYY</a:t>
            </a:r>
            <a:endParaRPr lang="en-US" sz="650" dirty="0"/>
          </a:p>
        </p:txBody>
      </p:sp>
      <p:sp>
        <p:nvSpPr>
          <p:cNvPr id="6" name="Shape 4"/>
          <p:cNvSpPr/>
          <p:nvPr/>
        </p:nvSpPr>
        <p:spPr>
          <a:xfrm>
            <a:off x="4989600" y="489171"/>
            <a:ext cx="1431360" cy="288691"/>
          </a:xfrm>
          <a:prstGeom prst="rect">
            <a:avLst/>
          </a:prstGeom>
          <a:solidFill>
            <a:srgbClr val="111111"/>
          </a:solidFill>
          <a:ln w="11138">
            <a:solidFill>
              <a:srgbClr val="111111"/>
            </a:solidFill>
            <a:prstDash val="solid"/>
          </a:ln>
        </p:spPr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Text 5"/>
          <p:cNvSpPr/>
          <p:nvPr/>
        </p:nvSpPr>
        <p:spPr>
          <a:xfrm>
            <a:off x="5090400" y="569363"/>
            <a:ext cx="1229760" cy="9623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  <a:defRPr/>
            </a:pPr>
            <a:r>
              <a:rPr lang="en-US" sz="570" b="1" dirty="0">
                <a:solidFill>
                  <a:srgbClr val="B79B5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CONFIDENTIAL</a:t>
            </a:r>
            <a:endParaRPr lang="en-US" sz="650" dirty="0"/>
          </a:p>
        </p:txBody>
      </p:sp>
      <p:sp>
        <p:nvSpPr>
          <p:cNvPr id="8" name="Text 6"/>
          <p:cNvSpPr/>
          <p:nvPr/>
        </p:nvSpPr>
        <p:spPr>
          <a:xfrm>
            <a:off x="1058400" y="3752986"/>
            <a:ext cx="5443200" cy="842016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  <a:defRPr/>
            </a:pPr>
            <a:r>
              <a:rPr lang="en-US" sz="2806" b="1" dirty="0">
                <a:solidFill>
                  <a:srgbClr val="111111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PROJECT</a:t>
            </a:r>
            <a:endParaRPr lang="en-US" sz="3200" dirty="0"/>
          </a:p>
          <a:p>
            <a:pPr marL="0" indent="0" algn="ctr">
              <a:buNone/>
              <a:defRPr/>
            </a:pPr>
            <a:r>
              <a:rPr lang="en-US" sz="2806" b="1" dirty="0">
                <a:solidFill>
                  <a:srgbClr val="111111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PROPOSAL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1814400" y="4771424"/>
            <a:ext cx="3931200" cy="208499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  <a:defRPr/>
            </a:pPr>
            <a:r>
              <a:rPr lang="en-US" sz="920" b="1" dirty="0">
                <a:solidFill>
                  <a:srgbClr val="B79B5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Executive Consulting Proposal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2268000" y="5260596"/>
            <a:ext cx="3024000" cy="0"/>
          </a:xfrm>
          <a:prstGeom prst="line">
            <a:avLst/>
          </a:prstGeom>
          <a:noFill/>
          <a:ln w="8353">
            <a:solidFill>
              <a:srgbClr val="111111"/>
            </a:solidFill>
            <a:prstDash val="solid"/>
          </a:ln>
        </p:spPr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1" name="Text 9"/>
          <p:cNvSpPr/>
          <p:nvPr/>
        </p:nvSpPr>
        <p:spPr>
          <a:xfrm>
            <a:off x="2318400" y="5501172"/>
            <a:ext cx="2923200" cy="128307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  <a:defRPr/>
            </a:pPr>
            <a:r>
              <a:rPr lang="en-US" sz="570" dirty="0">
                <a:solidFill>
                  <a:srgbClr val="77777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Prepared for Client Name</a:t>
            </a:r>
            <a:endParaRPr lang="en-US" sz="650" dirty="0"/>
          </a:p>
        </p:txBody>
      </p:sp>
      <p:sp>
        <p:nvSpPr>
          <p:cNvPr id="12" name="Shape 10"/>
          <p:cNvSpPr/>
          <p:nvPr/>
        </p:nvSpPr>
        <p:spPr>
          <a:xfrm>
            <a:off x="3235680" y="9181985"/>
            <a:ext cx="1088640" cy="304730"/>
          </a:xfrm>
          <a:prstGeom prst="rect">
            <a:avLst/>
          </a:prstGeom>
          <a:solidFill>
            <a:srgbClr val="FFFFFF">
              <a:alpha val="0"/>
            </a:srgbClr>
          </a:solidFill>
          <a:ln w="13365">
            <a:solidFill>
              <a:srgbClr val="111111"/>
            </a:solidFill>
            <a:prstDash val="solid"/>
          </a:ln>
        </p:spPr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3" name="Text 11"/>
          <p:cNvSpPr/>
          <p:nvPr/>
        </p:nvSpPr>
        <p:spPr>
          <a:xfrm>
            <a:off x="3235680" y="9227694"/>
            <a:ext cx="1088640" cy="21331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  <a:defRPr/>
            </a:pPr>
            <a:r>
              <a:rPr lang="en-US" sz="876" b="1" dirty="0">
                <a:solidFill>
                  <a:srgbClr val="111111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LOGO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2973600" y="9574926"/>
            <a:ext cx="1612800" cy="128307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  <a:defRPr/>
            </a:pPr>
            <a:r>
              <a:rPr lang="en-US" sz="570" dirty="0">
                <a:solidFill>
                  <a:srgbClr val="77777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20XX.XX.XX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01600" y="160384"/>
            <a:ext cx="7156800" cy="10371232"/>
          </a:xfrm>
          <a:prstGeom prst="rect">
            <a:avLst/>
          </a:prstGeom>
          <a:solidFill>
            <a:srgbClr val="FFFFFF">
              <a:alpha val="0"/>
            </a:srgbClr>
          </a:solidFill>
          <a:ln w="16707">
            <a:solidFill>
              <a:srgbClr val="D32F2F"/>
            </a:solidFill>
            <a:prstDash val="solid"/>
          </a:ln>
        </p:spPr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3" name="Shape 1"/>
          <p:cNvSpPr/>
          <p:nvPr/>
        </p:nvSpPr>
        <p:spPr>
          <a:xfrm>
            <a:off x="201600" y="160384"/>
            <a:ext cx="7156800" cy="737766"/>
          </a:xfrm>
          <a:prstGeom prst="rect">
            <a:avLst/>
          </a:prstGeom>
          <a:solidFill>
            <a:srgbClr val="D32F2F"/>
          </a:solidFill>
          <a:ln w="11138">
            <a:solidFill>
              <a:srgbClr val="D32F2F"/>
            </a:solidFill>
            <a:prstDash val="solid"/>
          </a:ln>
        </p:spPr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Text 2"/>
          <p:cNvSpPr/>
          <p:nvPr/>
        </p:nvSpPr>
        <p:spPr>
          <a:xfrm>
            <a:off x="624960" y="416998"/>
            <a:ext cx="2217600" cy="128307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l">
              <a:buNone/>
              <a:defRPr/>
            </a:pPr>
            <a:r>
              <a:rPr lang="en-US" sz="657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DECISIVE INITIATIVE</a:t>
            </a:r>
            <a:endParaRPr lang="en-US" sz="750" dirty="0"/>
          </a:p>
        </p:txBody>
      </p:sp>
      <p:sp>
        <p:nvSpPr>
          <p:cNvPr id="5" name="Shape 3"/>
          <p:cNvSpPr/>
          <p:nvPr/>
        </p:nvSpPr>
        <p:spPr>
          <a:xfrm>
            <a:off x="5443200" y="360864"/>
            <a:ext cx="1108800" cy="200480"/>
          </a:xfrm>
          <a:prstGeom prst="rect">
            <a:avLst/>
          </a:prstGeom>
          <a:solidFill>
            <a:srgbClr val="111111"/>
          </a:solidFill>
          <a:ln w="11138">
            <a:solidFill>
              <a:srgbClr val="111111"/>
            </a:solidFill>
            <a:prstDash val="solid"/>
          </a:ln>
        </p:spPr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Text 4"/>
          <p:cNvSpPr/>
          <p:nvPr/>
        </p:nvSpPr>
        <p:spPr>
          <a:xfrm>
            <a:off x="5493600" y="400960"/>
            <a:ext cx="1008000" cy="64154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  <a:defRPr/>
            </a:pPr>
            <a:r>
              <a:rPr lang="en-US" sz="412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STRICTLY PRIVATE</a:t>
            </a:r>
            <a:endParaRPr lang="en-US" sz="470" dirty="0"/>
          </a:p>
        </p:txBody>
      </p:sp>
      <p:sp>
        <p:nvSpPr>
          <p:cNvPr id="7" name="Text 5"/>
          <p:cNvSpPr/>
          <p:nvPr/>
        </p:nvSpPr>
        <p:spPr>
          <a:xfrm>
            <a:off x="806400" y="1427418"/>
            <a:ext cx="2822400" cy="336806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l">
              <a:buNone/>
              <a:defRPr/>
            </a:pPr>
            <a:r>
              <a:rPr lang="en-US" sz="631" b="1" dirty="0">
                <a:solidFill>
                  <a:srgbClr val="4C566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情報セキュリティ統括本部</a:t>
            </a:r>
            <a:endParaRPr lang="en-US" sz="720" dirty="0"/>
          </a:p>
          <a:p>
            <a:pPr marL="0" indent="0" algn="l">
              <a:buNone/>
              <a:defRPr/>
            </a:pPr>
            <a:r>
              <a:rPr lang="en-US" sz="631" b="1" dirty="0">
                <a:solidFill>
                  <a:srgbClr val="4C566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CYBER SECURITY FORCE</a:t>
            </a:r>
            <a:endParaRPr lang="en-US" sz="720" dirty="0"/>
          </a:p>
        </p:txBody>
      </p:sp>
      <p:sp>
        <p:nvSpPr>
          <p:cNvPr id="8" name="Text 6"/>
          <p:cNvSpPr/>
          <p:nvPr/>
        </p:nvSpPr>
        <p:spPr>
          <a:xfrm>
            <a:off x="806400" y="5757786"/>
            <a:ext cx="3326400" cy="144346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l">
              <a:buNone/>
              <a:defRPr/>
            </a:pPr>
            <a:r>
              <a:rPr lang="en-US" sz="561" b="1" dirty="0">
                <a:solidFill>
                  <a:srgbClr val="D32F2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BUSINESS RISK ASSESSMENT DOCUMENT</a:t>
            </a:r>
            <a:endParaRPr lang="en-US" sz="640" dirty="0"/>
          </a:p>
        </p:txBody>
      </p:sp>
      <p:sp>
        <p:nvSpPr>
          <p:cNvPr id="9" name="Text 7"/>
          <p:cNvSpPr/>
          <p:nvPr/>
        </p:nvSpPr>
        <p:spPr>
          <a:xfrm>
            <a:off x="806400" y="6110631"/>
            <a:ext cx="5040000" cy="641536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l">
              <a:buNone/>
              <a:defRPr/>
            </a:pPr>
            <a:r>
              <a:rPr lang="en-US" sz="1929" b="1" dirty="0">
                <a:solidFill>
                  <a:srgbClr val="111111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緊急システム監査対策</a:t>
            </a:r>
            <a:endParaRPr lang="en-US" sz="2200" dirty="0"/>
          </a:p>
          <a:p>
            <a:pPr marL="0" indent="0" algn="l">
              <a:buNone/>
              <a:defRPr/>
            </a:pPr>
            <a:r>
              <a:rPr lang="en-US" sz="1929" b="1" dirty="0">
                <a:solidFill>
                  <a:srgbClr val="111111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推進提案書</a:t>
            </a:r>
            <a:endParaRPr lang="en-US" sz="2200" dirty="0"/>
          </a:p>
        </p:txBody>
      </p:sp>
      <p:sp>
        <p:nvSpPr>
          <p:cNvPr id="10" name="Shape 8"/>
          <p:cNvSpPr/>
          <p:nvPr/>
        </p:nvSpPr>
        <p:spPr>
          <a:xfrm>
            <a:off x="806400" y="6912551"/>
            <a:ext cx="5191200" cy="0"/>
          </a:xfrm>
          <a:prstGeom prst="line">
            <a:avLst/>
          </a:prstGeom>
          <a:noFill/>
          <a:ln w="10024">
            <a:solidFill>
              <a:srgbClr val="111111"/>
            </a:solidFill>
            <a:prstDash val="solid"/>
          </a:ln>
        </p:spPr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1" name="Text 9"/>
          <p:cNvSpPr/>
          <p:nvPr/>
        </p:nvSpPr>
        <p:spPr>
          <a:xfrm>
            <a:off x="806400" y="7153127"/>
            <a:ext cx="3830400" cy="128307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l">
              <a:buNone/>
              <a:defRPr/>
            </a:pPr>
            <a:r>
              <a:rPr lang="en-US" sz="491" b="1" dirty="0">
                <a:solidFill>
                  <a:srgbClr val="67738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RISK MITIGATION &amp; BUSINESS CONTINUITY PROJECT</a:t>
            </a:r>
            <a:endParaRPr lang="en-US" sz="560" dirty="0"/>
          </a:p>
        </p:txBody>
      </p:sp>
      <p:sp>
        <p:nvSpPr>
          <p:cNvPr id="12" name="Text 10"/>
          <p:cNvSpPr/>
          <p:nvPr/>
        </p:nvSpPr>
        <p:spPr>
          <a:xfrm>
            <a:off x="806400" y="9262177"/>
            <a:ext cx="2016000" cy="112269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l">
              <a:buNone/>
              <a:defRPr/>
            </a:pPr>
            <a:r>
              <a:rPr lang="en-US" sz="508" dirty="0">
                <a:solidFill>
                  <a:srgbClr val="77777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PROJECT CODE: RP-20XX-001</a:t>
            </a:r>
            <a:endParaRPr lang="en-US" sz="580" dirty="0"/>
          </a:p>
        </p:txBody>
      </p:sp>
      <p:sp>
        <p:nvSpPr>
          <p:cNvPr id="13" name="Text 11"/>
          <p:cNvSpPr/>
          <p:nvPr/>
        </p:nvSpPr>
        <p:spPr>
          <a:xfrm>
            <a:off x="806400" y="9438599"/>
            <a:ext cx="2116800" cy="112269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l">
              <a:buNone/>
              <a:defRPr/>
            </a:pPr>
            <a:r>
              <a:rPr lang="en-US" sz="508" dirty="0">
                <a:solidFill>
                  <a:srgbClr val="77777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Prepared by: Company Name</a:t>
            </a:r>
            <a:endParaRPr lang="en-US" sz="580" dirty="0"/>
          </a:p>
        </p:txBody>
      </p:sp>
      <p:sp>
        <p:nvSpPr>
          <p:cNvPr id="14" name="Text 12"/>
          <p:cNvSpPr/>
          <p:nvPr/>
        </p:nvSpPr>
        <p:spPr>
          <a:xfrm>
            <a:off x="806400" y="9615022"/>
            <a:ext cx="1612800" cy="112269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l">
              <a:buNone/>
              <a:defRPr/>
            </a:pPr>
            <a:r>
              <a:rPr lang="en-US" sz="508" dirty="0">
                <a:solidFill>
                  <a:srgbClr val="77777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20XX年 XX月 XX日</a:t>
            </a:r>
            <a:endParaRPr lang="en-US" sz="580" dirty="0"/>
          </a:p>
        </p:txBody>
      </p:sp>
      <p:sp>
        <p:nvSpPr>
          <p:cNvPr id="15" name="Shape 13"/>
          <p:cNvSpPr/>
          <p:nvPr/>
        </p:nvSpPr>
        <p:spPr>
          <a:xfrm>
            <a:off x="806400" y="9783425"/>
            <a:ext cx="423360" cy="160384"/>
          </a:xfrm>
          <a:prstGeom prst="rect">
            <a:avLst/>
          </a:prstGeom>
          <a:solidFill>
            <a:srgbClr val="FFFFFF">
              <a:alpha val="0"/>
            </a:srgbClr>
          </a:solidFill>
          <a:ln w="13365">
            <a:solidFill>
              <a:srgbClr val="D32F2F"/>
            </a:solidFill>
            <a:prstDash val="solid"/>
          </a:ln>
        </p:spPr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6" name="Text 14"/>
          <p:cNvSpPr/>
          <p:nvPr/>
        </p:nvSpPr>
        <p:spPr>
          <a:xfrm>
            <a:off x="806400" y="9807482"/>
            <a:ext cx="423360" cy="112269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  <a:defRPr/>
            </a:pPr>
            <a:r>
              <a:rPr lang="en-US" sz="876" b="1" dirty="0">
                <a:solidFill>
                  <a:srgbClr val="D32F2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●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310400" y="9807482"/>
            <a:ext cx="2016000" cy="80192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l">
              <a:buNone/>
              <a:defRPr/>
            </a:pPr>
            <a:r>
              <a:rPr lang="en-US" sz="438" b="1" dirty="0">
                <a:solidFill>
                  <a:srgbClr val="111111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SECURITY DEFENSE TASKFORCE</a:t>
            </a:r>
            <a:endParaRPr lang="en-US" sz="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1440" y="144346"/>
            <a:ext cx="7197120" cy="10403309"/>
          </a:xfrm>
          <a:prstGeom prst="rect">
            <a:avLst/>
          </a:prstGeom>
          <a:solidFill>
            <a:srgbClr val="FFFFFF">
              <a:alpha val="0"/>
            </a:srgbClr>
          </a:solidFill>
          <a:ln w="24503">
            <a:solidFill>
              <a:srgbClr val="7C3AED"/>
            </a:solidFill>
            <a:prstDash val="solid"/>
          </a:ln>
        </p:spPr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3" name="Shape 1"/>
          <p:cNvSpPr/>
          <p:nvPr/>
        </p:nvSpPr>
        <p:spPr>
          <a:xfrm>
            <a:off x="352800" y="280672"/>
            <a:ext cx="6854400" cy="1186842"/>
          </a:xfrm>
          <a:prstGeom prst="rect">
            <a:avLst/>
          </a:prstGeom>
          <a:solidFill>
            <a:srgbClr val="EFE7FF"/>
          </a:solidFill>
          <a:ln w="11138">
            <a:solidFill>
              <a:srgbClr val="EFE7FF"/>
            </a:solidFill>
            <a:prstDash val="solid"/>
          </a:ln>
        </p:spPr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Text 2"/>
          <p:cNvSpPr/>
          <p:nvPr/>
        </p:nvSpPr>
        <p:spPr>
          <a:xfrm>
            <a:off x="635040" y="577382"/>
            <a:ext cx="2772000" cy="152365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l">
              <a:buNone/>
              <a:defRPr/>
            </a:pPr>
            <a:r>
              <a:rPr lang="en-US" sz="657" b="1" dirty="0">
                <a:solidFill>
                  <a:srgbClr val="5B4B7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株式会社〇〇〇〇 | 20XX年 XX月 XX日</a:t>
            </a:r>
            <a:endParaRPr lang="en-US" sz="750" dirty="0"/>
          </a:p>
        </p:txBody>
      </p:sp>
      <p:sp>
        <p:nvSpPr>
          <p:cNvPr id="5" name="Shape 3"/>
          <p:cNvSpPr/>
          <p:nvPr/>
        </p:nvSpPr>
        <p:spPr>
          <a:xfrm>
            <a:off x="5221440" y="529267"/>
            <a:ext cx="1310400" cy="272653"/>
          </a:xfrm>
          <a:prstGeom prst="roundRect">
            <a:avLst/>
          </a:prstGeom>
          <a:solidFill>
            <a:srgbClr val="7C3AED"/>
          </a:solidFill>
          <a:ln w="11138">
            <a:solidFill>
              <a:srgbClr val="7C3AED"/>
            </a:solidFill>
            <a:prstDash val="solid"/>
          </a:ln>
        </p:spPr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Text 4"/>
          <p:cNvSpPr/>
          <p:nvPr/>
        </p:nvSpPr>
        <p:spPr>
          <a:xfrm>
            <a:off x="5261760" y="601440"/>
            <a:ext cx="1229760" cy="80192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  <a:defRPr/>
            </a:pPr>
            <a:r>
              <a:rPr lang="en-US" sz="552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PRIVATE</a:t>
            </a:r>
            <a:endParaRPr lang="en-US" sz="630" dirty="0"/>
          </a:p>
        </p:txBody>
      </p:sp>
      <p:sp>
        <p:nvSpPr>
          <p:cNvPr id="7" name="Text 5"/>
          <p:cNvSpPr/>
          <p:nvPr/>
        </p:nvSpPr>
        <p:spPr>
          <a:xfrm>
            <a:off x="957600" y="3592602"/>
            <a:ext cx="5644800" cy="80192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  <a:defRPr/>
            </a:pPr>
            <a:r>
              <a:rPr lang="en-US" sz="2630" b="1" dirty="0">
                <a:solidFill>
                  <a:srgbClr val="2321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PROPOSAL</a:t>
            </a:r>
            <a:endParaRPr lang="en-US" sz="3000" dirty="0"/>
          </a:p>
          <a:p>
            <a:pPr marL="0" indent="0" algn="ctr">
              <a:buNone/>
              <a:defRPr/>
            </a:pPr>
            <a:r>
              <a:rPr lang="en-US" sz="2630" b="1" dirty="0">
                <a:solidFill>
                  <a:srgbClr val="2321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DOCUMENT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2550240" y="4586983"/>
            <a:ext cx="2439360" cy="304730"/>
          </a:xfrm>
          <a:prstGeom prst="roundRect">
            <a:avLst/>
          </a:prstGeom>
          <a:solidFill>
            <a:srgbClr val="EFE7FF"/>
          </a:solidFill>
          <a:ln w="11138">
            <a:solidFill>
              <a:srgbClr val="7C3AED"/>
            </a:solidFill>
            <a:prstDash val="solid"/>
          </a:ln>
        </p:spPr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9" name="Text 7"/>
          <p:cNvSpPr/>
          <p:nvPr/>
        </p:nvSpPr>
        <p:spPr>
          <a:xfrm>
            <a:off x="2651040" y="4667175"/>
            <a:ext cx="2237760" cy="112269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  <a:defRPr/>
            </a:pPr>
            <a:r>
              <a:rPr lang="en-US" sz="833" b="1" dirty="0">
                <a:solidFill>
                  <a:srgbClr val="7C3AE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提案資料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1260000" y="5252576"/>
            <a:ext cx="5040000" cy="0"/>
          </a:xfrm>
          <a:prstGeom prst="line">
            <a:avLst/>
          </a:prstGeom>
          <a:noFill/>
          <a:ln w="8910">
            <a:solidFill>
              <a:srgbClr val="BDB3D6"/>
            </a:solidFill>
            <a:prstDash val="solid"/>
          </a:ln>
        </p:spPr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1" name="Text 9"/>
          <p:cNvSpPr/>
          <p:nvPr/>
        </p:nvSpPr>
        <p:spPr>
          <a:xfrm>
            <a:off x="1159200" y="5501172"/>
            <a:ext cx="1209600" cy="9623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l">
              <a:buNone/>
              <a:defRPr/>
            </a:pPr>
            <a:r>
              <a:rPr lang="en-US" sz="473" b="1" dirty="0">
                <a:solidFill>
                  <a:srgbClr val="7C3AE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Presented by</a:t>
            </a:r>
            <a:endParaRPr lang="en-US" sz="540" dirty="0"/>
          </a:p>
        </p:txBody>
      </p:sp>
      <p:sp>
        <p:nvSpPr>
          <p:cNvPr id="12" name="Text 10"/>
          <p:cNvSpPr/>
          <p:nvPr/>
        </p:nvSpPr>
        <p:spPr>
          <a:xfrm>
            <a:off x="1159200" y="5669575"/>
            <a:ext cx="1512000" cy="9623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l">
              <a:buNone/>
              <a:defRPr/>
            </a:pPr>
            <a:r>
              <a:rPr lang="en-US" sz="57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Company Name</a:t>
            </a:r>
            <a:endParaRPr lang="en-US" sz="650" dirty="0"/>
          </a:p>
        </p:txBody>
      </p:sp>
      <p:sp>
        <p:nvSpPr>
          <p:cNvPr id="13" name="Text 11"/>
          <p:cNvSpPr/>
          <p:nvPr/>
        </p:nvSpPr>
        <p:spPr>
          <a:xfrm>
            <a:off x="3024000" y="5501172"/>
            <a:ext cx="1209600" cy="9623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l">
              <a:buNone/>
              <a:defRPr/>
            </a:pPr>
            <a:r>
              <a:rPr lang="en-US" sz="473" b="1" dirty="0">
                <a:solidFill>
                  <a:srgbClr val="7C3AE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Presented to</a:t>
            </a:r>
            <a:endParaRPr lang="en-US" sz="540" dirty="0"/>
          </a:p>
        </p:txBody>
      </p:sp>
      <p:sp>
        <p:nvSpPr>
          <p:cNvPr id="14" name="Text 12"/>
          <p:cNvSpPr/>
          <p:nvPr/>
        </p:nvSpPr>
        <p:spPr>
          <a:xfrm>
            <a:off x="3024000" y="5669575"/>
            <a:ext cx="1310400" cy="9623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l">
              <a:buNone/>
              <a:defRPr/>
            </a:pPr>
            <a:r>
              <a:rPr lang="en-US" sz="57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Client Name</a:t>
            </a:r>
            <a:endParaRPr lang="en-US" sz="650" dirty="0"/>
          </a:p>
        </p:txBody>
      </p:sp>
      <p:sp>
        <p:nvSpPr>
          <p:cNvPr id="15" name="Text 13"/>
          <p:cNvSpPr/>
          <p:nvPr/>
        </p:nvSpPr>
        <p:spPr>
          <a:xfrm>
            <a:off x="4888800" y="5501172"/>
            <a:ext cx="1209600" cy="9623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l">
              <a:buNone/>
              <a:defRPr/>
            </a:pPr>
            <a:r>
              <a:rPr lang="en-US" sz="473" b="1" dirty="0">
                <a:solidFill>
                  <a:srgbClr val="7C3AE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Version</a:t>
            </a:r>
            <a:endParaRPr lang="en-US" sz="540" dirty="0"/>
          </a:p>
        </p:txBody>
      </p:sp>
      <p:sp>
        <p:nvSpPr>
          <p:cNvPr id="16" name="Text 14"/>
          <p:cNvSpPr/>
          <p:nvPr/>
        </p:nvSpPr>
        <p:spPr>
          <a:xfrm>
            <a:off x="4888800" y="5669575"/>
            <a:ext cx="1008000" cy="9623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l">
              <a:buNone/>
              <a:defRPr/>
            </a:pPr>
            <a:r>
              <a:rPr lang="en-US" sz="57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v1.0</a:t>
            </a:r>
            <a:endParaRPr lang="en-US" sz="650" dirty="0"/>
          </a:p>
        </p:txBody>
      </p:sp>
      <p:sp>
        <p:nvSpPr>
          <p:cNvPr id="17" name="Shape 15"/>
          <p:cNvSpPr/>
          <p:nvPr/>
        </p:nvSpPr>
        <p:spPr>
          <a:xfrm>
            <a:off x="3306240" y="9262177"/>
            <a:ext cx="957600" cy="272653"/>
          </a:xfrm>
          <a:prstGeom prst="rect">
            <a:avLst/>
          </a:prstGeom>
          <a:solidFill>
            <a:srgbClr val="FFFFFF">
              <a:alpha val="0"/>
            </a:srgbClr>
          </a:solidFill>
          <a:ln w="13365">
            <a:solidFill>
              <a:srgbClr val="7C3AED"/>
            </a:solidFill>
            <a:prstDash val="solid"/>
          </a:ln>
        </p:spPr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8" name="Text 16"/>
          <p:cNvSpPr/>
          <p:nvPr/>
        </p:nvSpPr>
        <p:spPr>
          <a:xfrm>
            <a:off x="3306240" y="9303074"/>
            <a:ext cx="957600" cy="190857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  <a:defRPr/>
            </a:pPr>
            <a:r>
              <a:rPr lang="en-US" sz="876" b="1" dirty="0">
                <a:solidFill>
                  <a:srgbClr val="7C3AE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LOGO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2469600" y="9663137"/>
            <a:ext cx="2620800" cy="112269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  <a:defRPr/>
            </a:pPr>
            <a:r>
              <a:rPr lang="en-US" sz="508" dirty="0">
                <a:solidFill>
                  <a:srgbClr val="99999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© Company Name. All rights reserved.</a:t>
            </a:r>
            <a:endParaRPr lang="en-US" sz="58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154</Words>
  <Application>Microsoft Office PowerPoint</Application>
  <PresentationFormat>ユーザー設定</PresentationFormat>
  <Paragraphs>59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0" baseType="lpstr">
      <vt:lpstr>Aptos</vt:lpstr>
      <vt:lpstr>游ゴシック</vt:lpstr>
      <vt:lpstr>游ゴシック</vt:lpstr>
      <vt:lpstr>Arial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Vertical Japanese Proposal Cover Templates</dc:title>
  <dc:subject>Editable vertical Japanese corporate proposal cover templates</dc:subject>
  <dc:creator>OpenAI</dc:creator>
  <cp:lastModifiedBy>吕文开luclv</cp:lastModifiedBy>
  <cp:revision>2</cp:revision>
  <dcterms:created xsi:type="dcterms:W3CDTF">2026-05-18T09:14:38Z</dcterms:created>
  <dcterms:modified xsi:type="dcterms:W3CDTF">2026-05-18T09:23:35Z</dcterms:modified>
</cp:coreProperties>
</file>