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2" r:id="rId2"/>
  </p:sldIdLst>
  <p:sldSz cx="12192000" cy="6858000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92CC"/>
    <a:srgbClr val="A6A6A6"/>
    <a:srgbClr val="9B9B9B"/>
    <a:srgbClr val="9AB9DE"/>
    <a:srgbClr val="BACFE8"/>
    <a:srgbClr val="949494"/>
    <a:srgbClr val="10DE00"/>
    <a:srgbClr val="D3FFC7"/>
    <a:srgbClr val="D45C02"/>
    <a:srgbClr val="F0B2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10"/>
  </p:normalViewPr>
  <p:slideViewPr>
    <p:cSldViewPr>
      <p:cViewPr varScale="1">
        <p:scale>
          <a:sx n="79" d="100"/>
          <a:sy n="79" d="100"/>
        </p:scale>
        <p:origin x="86" y="31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9" d="100"/>
          <a:sy n="89" d="100"/>
        </p:scale>
        <p:origin x="376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CE7B7774-FEE6-44BC-A8B9-4B2BF483BF3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ja-JP" altLang="en-US">
              <a:latin typeface="Meiryo UI" panose="020B0604030504040204" pitchFamily="50" charset="-128"/>
              <a:ea typeface="Meiryo UI" panose="020B0604030504040204" pitchFamily="34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096C91D-3C95-4381-85A4-E1D13C6ED50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C4801A-B2F1-4388-A88A-3CE3B6C94935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34" charset="-128"/>
              </a:rPr>
              <a:t>2026/1/17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34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F017927-1298-41BA-98BF-771FEBFB6E3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ja-JP" altLang="en-US">
              <a:latin typeface="Meiryo UI" panose="020B0604030504040204" pitchFamily="50" charset="-128"/>
              <a:ea typeface="Meiryo UI" panose="020B0604030504040204" pitchFamily="34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B657224-B9E0-4180-A4A7-E329F2ED217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D52EAD-88B6-4355-8B86-6A272D996513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34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33610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eiryo UI" panose="020B0604030504040204" pitchFamily="50" charset="-128"/>
                <a:ea typeface="Meiryo UI" panose="020B0604030504040204" pitchFamily="34" charset="-128"/>
              </a:defRPr>
            </a:lvl1pPr>
          </a:lstStyle>
          <a:p>
            <a:endParaRPr lang="ja-JP" altLang="en-US" noProof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eiryo UI" panose="020B0604030504040204" pitchFamily="50" charset="-128"/>
                <a:ea typeface="Meiryo UI" panose="020B0604030504040204" pitchFamily="34" charset="-128"/>
              </a:defRPr>
            </a:lvl1pPr>
          </a:lstStyle>
          <a:p>
            <a:fld id="{8FBF9337-BB0B-4779-AC26-DACA472035A9}" type="datetime1">
              <a:rPr lang="ja-JP" altLang="en-US" smtClean="0"/>
              <a:pPr/>
              <a:t>2026/1/17</a:t>
            </a:fld>
            <a:endParaRPr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eiryo UI" panose="020B0604030504040204" pitchFamily="50" charset="-128"/>
                <a:ea typeface="Meiryo UI" panose="020B0604030504040204" pitchFamily="34" charset="-128"/>
              </a:defRPr>
            </a:lvl1pPr>
          </a:lstStyle>
          <a:p>
            <a:endParaRPr lang="ja-JP" altLang="en-US" noProof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eiryo UI" panose="020B0604030504040204" pitchFamily="50" charset="-128"/>
                <a:ea typeface="Meiryo UI" panose="020B0604030504040204" pitchFamily="34" charset="-128"/>
              </a:defRPr>
            </a:lvl1pPr>
          </a:lstStyle>
          <a:p>
            <a:fld id="{BE80388B-F4F6-4B1F-B881-EC440BF445C8}" type="slidenum">
              <a:rPr lang="en-US" altLang="ja-JP" noProof="0" smtClean="0"/>
              <a:pPr/>
              <a:t>‹#›</a:t>
            </a:fld>
            <a:endParaRPr lang="ja-JP" altLang="en-US" noProof="0"/>
          </a:p>
        </p:txBody>
      </p:sp>
    </p:spTree>
    <p:extLst>
      <p:ext uri="{BB962C8B-B14F-4D97-AF65-F5344CB8AC3E}">
        <p14:creationId xmlns:p14="http://schemas.microsoft.com/office/powerpoint/2010/main" val="1654980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34" charset="-128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34" charset="-128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34" charset="-128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34" charset="-128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0388B-F4F6-4B1F-B881-EC440BF445C8}" type="slidenum">
              <a:rPr lang="en-US" altLang="ja-JP" smtClean="0"/>
              <a:pPr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095445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ea typeface="Meiryo UI" panose="020B0604030504040204" pitchFamily="34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ea typeface="Meiryo UI" panose="020B0604030504040204" pitchFamily="34" charset="-128"/>
              </a:defRPr>
            </a:lvl1pPr>
          </a:lstStyle>
          <a:p>
            <a:fld id="{D0A3977E-818C-420B-A31F-0C76E0568F40}" type="datetime1">
              <a:rPr lang="ja-JP" altLang="en-US" smtClean="0"/>
              <a:pPr/>
              <a:t>2026/1/17</a:t>
            </a:fld>
            <a:endParaRPr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ea typeface="Meiryo UI" panose="020B0604030504040204" pitchFamily="34" charset="-128"/>
              </a:defRPr>
            </a:lvl1pPr>
          </a:lstStyle>
          <a:p>
            <a:endParaRPr lang="ja-JP" altLang="en-US" noProof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ea typeface="Meiryo UI" panose="020B0604030504040204" pitchFamily="34" charset="-128"/>
              </a:defRPr>
            </a:lvl1pPr>
          </a:lstStyle>
          <a:p>
            <a:fld id="{7091A9FD-CDA2-4BA5-8C18-59D6F59EB34A}" type="slidenum">
              <a:rPr lang="en-US" altLang="ja-JP" noProof="0" smtClean="0"/>
              <a:pPr/>
              <a:t>‹#›</a:t>
            </a:fld>
            <a:endParaRPr lang="ja-JP" altLang="en-US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ea typeface="Meiryo UI" panose="020B0604030504040204" pitchFamily="34" charset="-128"/>
              </a:defRPr>
            </a:lvl1pPr>
          </a:lstStyle>
          <a:p>
            <a:fld id="{F8B829CA-AC05-4F30-8FAA-1B0B3FDB2454}" type="datetime1">
              <a:rPr lang="ja-JP" altLang="en-US" smtClean="0"/>
              <a:pPr/>
              <a:t>2026/1/17</a:t>
            </a:fld>
            <a:endParaRPr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ea typeface="Meiryo UI" panose="020B0604030504040204" pitchFamily="34" charset="-128"/>
              </a:defRPr>
            </a:lvl1pPr>
          </a:lstStyle>
          <a:p>
            <a:endParaRPr lang="ja-JP" altLang="en-US" noProof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ea typeface="Meiryo UI" panose="020B0604030504040204" pitchFamily="34" charset="-128"/>
              </a:defRPr>
            </a:lvl1pPr>
          </a:lstStyle>
          <a:p>
            <a:fld id="{7091A9FD-CDA2-4BA5-8C18-59D6F59EB34A}" type="slidenum">
              <a:rPr lang="en-US" altLang="ja-JP" noProof="0" smtClean="0"/>
              <a:pPr/>
              <a:t>‹#›</a:t>
            </a:fld>
            <a:endParaRPr lang="ja-JP" altLang="en-US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34" charset="-128"/>
              </a:defRPr>
            </a:lvl1pPr>
          </a:lstStyle>
          <a:p>
            <a:fld id="{8D098E4E-AC6C-4367-90E5-738068CFB204}" type="datetime1">
              <a:rPr lang="ja-JP" altLang="en-US" smtClean="0"/>
              <a:pPr/>
              <a:t>2026/1/17</a:t>
            </a:fld>
            <a:endParaRPr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34" charset="-128"/>
              </a:defRPr>
            </a:lvl1pPr>
          </a:lstStyle>
          <a:p>
            <a:endParaRPr lang="ja-JP" altLang="en-US" noProof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34" charset="-128"/>
              </a:defRPr>
            </a:lvl1pPr>
          </a:lstStyle>
          <a:p>
            <a:fld id="{7091A9FD-CDA2-4BA5-8C18-59D6F59EB34A}" type="slidenum">
              <a:rPr lang="en-US" altLang="ja-JP" noProof="0" smtClean="0"/>
              <a:pPr/>
              <a:t>‹#›</a:t>
            </a:fld>
            <a:endParaRPr lang="ja-JP" altLang="en-US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34" charset="-128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34" charset="-128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34" charset="-128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34" charset="-128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34" charset="-128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8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080502"/>
              </p:ext>
            </p:extLst>
          </p:nvPr>
        </p:nvGraphicFramePr>
        <p:xfrm>
          <a:off x="284078" y="944337"/>
          <a:ext cx="11623843" cy="5653016"/>
        </p:xfrm>
        <a:graphic>
          <a:graphicData uri="http://schemas.openxmlformats.org/drawingml/2006/table">
            <a:tbl>
              <a:tblPr firstRow="1" bandRow="1">
                <a:effectLst>
                  <a:outerShdw blurRad="114300" dist="38100" dir="2700000" algn="tl" rotWithShape="0">
                    <a:prstClr val="black">
                      <a:alpha val="20000"/>
                    </a:prstClr>
                  </a:outerShdw>
                </a:effectLst>
                <a:tableStyleId>{5C22544A-7EE6-4342-B048-85BDC9FD1C3A}</a:tableStyleId>
              </a:tblPr>
              <a:tblGrid>
                <a:gridCol w="28810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76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76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7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7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7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075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2075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2075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2075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2075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2075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2075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374173">
                <a:tc rowSpan="2">
                  <a:txBody>
                    <a:bodyPr/>
                    <a:lstStyle/>
                    <a:p>
                      <a:pPr algn="ctr" rtl="0"/>
                      <a:r>
                        <a:rPr lang="ja-JP" altLang="en-US" sz="2000" dirty="0">
                          <a:solidFill>
                            <a:schemeClr val="tx1"/>
                          </a:solidFill>
                        </a:rPr>
                        <a:t>製品開発タスク</a:t>
                      </a:r>
                      <a:endParaRPr lang="ja-JP" altLang="en-US" sz="2000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1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400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2026</a:t>
                      </a:r>
                      <a:r>
                        <a:rPr lang="ja-JP" altLang="en-US" sz="2400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1400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altLang="en-US" sz="1400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altLang="en-US" sz="1400" noProof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altLang="en-US" sz="1400" noProof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altLang="en-US" sz="1400" noProof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altLang="en-US" sz="1400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altLang="en-US" sz="1400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altLang="en-US" sz="1400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altLang="en-US" sz="1400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altLang="en-US" sz="1400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altLang="en-US" sz="1400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191220"/>
                  </a:ext>
                </a:extLst>
              </a:tr>
              <a:tr h="349063">
                <a:tc vMerge="1">
                  <a:txBody>
                    <a:bodyPr/>
                    <a:lstStyle/>
                    <a:p>
                      <a:pPr rtl="0"/>
                      <a:endParaRPr lang="ja-JP" altLang="en-US" sz="1900" noProof="0" dirty="0">
                        <a:solidFill>
                          <a:srgbClr val="1F497D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</a:t>
                      </a:r>
                      <a:r>
                        <a:rPr lang="ja-JP" altLang="en-US" sz="14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lang="ja-JP" altLang="en-US" sz="14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altLang="ja-JP" sz="14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</a:t>
                      </a:r>
                      <a:r>
                        <a:rPr lang="ja-JP" altLang="en-US" sz="14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altLang="ja-JP" sz="14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</a:t>
                      </a:r>
                      <a:r>
                        <a:rPr lang="ja-JP" altLang="en-US" sz="14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altLang="ja-JP" sz="14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</a:t>
                      </a:r>
                      <a:r>
                        <a:rPr lang="ja-JP" altLang="en-US" sz="14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altLang="ja-JP" sz="14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6</a:t>
                      </a:r>
                      <a:r>
                        <a:rPr lang="ja-JP" altLang="en-US" sz="14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altLang="ja-JP" sz="14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</a:t>
                      </a:r>
                      <a:r>
                        <a:rPr lang="ja-JP" altLang="en-US" sz="14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altLang="ja-JP" sz="14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8</a:t>
                      </a:r>
                      <a:r>
                        <a:rPr lang="ja-JP" altLang="en-US" sz="14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altLang="ja-JP" sz="14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9</a:t>
                      </a:r>
                      <a:r>
                        <a:rPr lang="ja-JP" altLang="en-US" sz="14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altLang="ja-JP" sz="14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10</a:t>
                      </a:r>
                      <a:r>
                        <a:rPr lang="ja-JP" altLang="en-US" sz="14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altLang="ja-JP" sz="14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11</a:t>
                      </a:r>
                      <a:r>
                        <a:rPr lang="ja-JP" altLang="en-US" sz="14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altLang="ja-JP" sz="14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12</a:t>
                      </a:r>
                      <a:r>
                        <a:rPr lang="ja-JP" altLang="en-US" sz="14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978">
                <a:tc>
                  <a:txBody>
                    <a:bodyPr/>
                    <a:lstStyle/>
                    <a:p>
                      <a:pPr rtl="0"/>
                      <a:r>
                        <a:rPr lang="ja-JP" altLang="en-US" sz="2000" dirty="0"/>
                        <a:t>要求事項の明確化</a:t>
                      </a:r>
                      <a:endParaRPr lang="en-US" altLang="ja-JP" sz="1900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endParaRPr lang="ja-JP" altLang="en-US" sz="1700" kern="1200" noProof="0">
                        <a:solidFill>
                          <a:schemeClr val="accent4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+mn-cs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2978">
                <a:tc>
                  <a:txBody>
                    <a:bodyPr/>
                    <a:lstStyle/>
                    <a:p>
                      <a:pPr rtl="0"/>
                      <a:r>
                        <a:rPr lang="ja-JP" altLang="en-US" sz="2000" dirty="0"/>
                        <a:t>製品仕様決定</a:t>
                      </a:r>
                      <a:endParaRPr lang="en-US" altLang="ja-JP" sz="1900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endParaRPr lang="ja-JP" altLang="en-US" sz="1700" kern="1200" noProof="0">
                        <a:solidFill>
                          <a:schemeClr val="accent4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+mn-cs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2978">
                <a:tc>
                  <a:txBody>
                    <a:bodyPr/>
                    <a:lstStyle/>
                    <a:p>
                      <a:pPr rtl="0"/>
                      <a:r>
                        <a:rPr lang="ja-JP" altLang="en-US" sz="2000" dirty="0"/>
                        <a:t>設計計画立案</a:t>
                      </a:r>
                      <a:endParaRPr lang="en-US" altLang="ja-JP" sz="2000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endParaRPr lang="ja-JP" altLang="en-US" sz="1700" kern="1200" noProof="0" dirty="0">
                        <a:solidFill>
                          <a:schemeClr val="accent4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+mn-cs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2978">
                <a:tc>
                  <a:txBody>
                    <a:bodyPr/>
                    <a:lstStyle/>
                    <a:p>
                      <a:pPr rtl="0"/>
                      <a:r>
                        <a:rPr lang="ja-JP" altLang="en-US" sz="2000" dirty="0"/>
                        <a:t>基本設計</a:t>
                      </a:r>
                      <a:endParaRPr lang="en-US" altLang="ja-JP" sz="2000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endParaRPr lang="ja-JP" altLang="en-US" sz="1700" kern="1200" noProof="0">
                        <a:solidFill>
                          <a:schemeClr val="accent4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+mn-cs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2978">
                <a:tc>
                  <a:txBody>
                    <a:bodyPr/>
                    <a:lstStyle/>
                    <a:p>
                      <a:pPr rtl="0"/>
                      <a:r>
                        <a:rPr lang="ja-JP" altLang="en-US" sz="2000" dirty="0"/>
                        <a:t>詳細設計</a:t>
                      </a:r>
                      <a:r>
                        <a:rPr lang="en-US" altLang="ja-JP" sz="2000" dirty="0"/>
                        <a:t>/</a:t>
                      </a:r>
                      <a:r>
                        <a:rPr lang="ja-JP" altLang="en-US" sz="2000" dirty="0"/>
                        <a:t>図面作成</a:t>
                      </a:r>
                      <a:endParaRPr lang="en-US" altLang="ja-JP" sz="2000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endParaRPr lang="ja-JP" altLang="en-US" sz="1700" kern="1200" noProof="0">
                        <a:solidFill>
                          <a:schemeClr val="accent4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+mn-cs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2978">
                <a:tc>
                  <a:txBody>
                    <a:bodyPr/>
                    <a:lstStyle/>
                    <a:p>
                      <a:pPr rtl="0"/>
                      <a:r>
                        <a:rPr lang="ja-JP" altLang="en-US" sz="2000" dirty="0"/>
                        <a:t>設計レビュー</a:t>
                      </a:r>
                      <a:endParaRPr lang="en-US" altLang="ja-JP" sz="1900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2978">
                <a:tc>
                  <a:txBody>
                    <a:bodyPr/>
                    <a:lstStyle/>
                    <a:p>
                      <a:pPr rtl="0"/>
                      <a:r>
                        <a:rPr lang="ja-JP" altLang="en-US" sz="2000" dirty="0"/>
                        <a:t>試作・評価試験</a:t>
                      </a:r>
                      <a:endParaRPr lang="en-US" altLang="ja-JP" sz="1900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2978">
                <a:tc>
                  <a:txBody>
                    <a:bodyPr/>
                    <a:lstStyle/>
                    <a:p>
                      <a:pPr rtl="0"/>
                      <a:r>
                        <a:rPr lang="ja-JP" altLang="en-US" sz="2000" dirty="0"/>
                        <a:t>設計検証・妥当性確認</a:t>
                      </a:r>
                      <a:endParaRPr lang="ja-JP" altLang="en-US" sz="1900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2978">
                <a:tc>
                  <a:txBody>
                    <a:bodyPr/>
                    <a:lstStyle/>
                    <a:p>
                      <a:pPr rtl="0"/>
                      <a:r>
                        <a:rPr lang="ja-JP" altLang="en-US" sz="2000" dirty="0"/>
                        <a:t>量産準備・工程設計</a:t>
                      </a:r>
                      <a:endParaRPr lang="ja-JP" altLang="en-US" sz="1900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92978">
                <a:tc>
                  <a:txBody>
                    <a:bodyPr/>
                    <a:lstStyle/>
                    <a:p>
                      <a:pPr rtl="0"/>
                      <a:r>
                        <a:rPr lang="ja-JP" altLang="en-US" sz="2000" dirty="0"/>
                        <a:t>開発完了レビュー</a:t>
                      </a:r>
                      <a:endParaRPr lang="ja-JP" altLang="en-US" sz="1900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ja-JP" altLang="en-US" sz="2000" noProof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9" name="角丸四角形 38"/>
          <p:cNvSpPr/>
          <p:nvPr/>
        </p:nvSpPr>
        <p:spPr>
          <a:xfrm>
            <a:off x="3215680" y="1700808"/>
            <a:ext cx="720080" cy="432048"/>
          </a:xfrm>
          <a:prstGeom prst="rightArrow">
            <a:avLst>
              <a:gd name="adj1" fmla="val 50000"/>
              <a:gd name="adj2" fmla="val 78723"/>
            </a:avLst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8288" tIns="18288" rIns="18288" bIns="18288" rtlCol="0" anchor="ctr" anchorCtr="1"/>
          <a:lstStyle/>
          <a:p>
            <a:pPr algn="ctr" rtl="0">
              <a:lnSpc>
                <a:spcPct val="85000"/>
              </a:lnSpc>
              <a:spcBef>
                <a:spcPct val="20000"/>
              </a:spcBef>
            </a:pPr>
            <a:endParaRPr lang="ja-JP" altLang="en-US" sz="1600" b="1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34" charset="-128"/>
            </a:endParaRPr>
          </a:p>
        </p:txBody>
      </p:sp>
      <p:sp>
        <p:nvSpPr>
          <p:cNvPr id="18" name="タイトル 17">
            <a:extLst>
              <a:ext uri="{FF2B5EF4-FFF2-40B4-BE49-F238E27FC236}">
                <a16:creationId xmlns:a16="http://schemas.microsoft.com/office/drawing/2014/main" id="{8421E936-FCB5-C14A-B9CF-422A73221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96309"/>
          </a:xfrm>
        </p:spPr>
        <p:txBody>
          <a:bodyPr rtlCol="0">
            <a:normAutofit fontScale="90000"/>
          </a:bodyPr>
          <a:lstStyle/>
          <a:p>
            <a:pPr rtl="0"/>
            <a:r>
              <a:rPr lang="ja-JP" altLang="en-US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ea typeface="Meiryo UI" panose="020B0604030504040204" pitchFamily="34" charset="-128"/>
              </a:rPr>
              <a:t>スケジュール表</a:t>
            </a:r>
            <a:endParaRPr lang="en-US" altLang="ja-JP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ea typeface="Meiryo UI" panose="020B0604030504040204" pitchFamily="34" charset="-128"/>
            </a:endParaRPr>
          </a:p>
        </p:txBody>
      </p:sp>
      <p:sp>
        <p:nvSpPr>
          <p:cNvPr id="11" name="角丸四角形 38">
            <a:extLst>
              <a:ext uri="{FF2B5EF4-FFF2-40B4-BE49-F238E27FC236}">
                <a16:creationId xmlns:a16="http://schemas.microsoft.com/office/drawing/2014/main" id="{705F983F-DEC6-DCBA-BF4C-3EE4B3C4D9B1}"/>
              </a:ext>
            </a:extLst>
          </p:cNvPr>
          <p:cNvSpPr/>
          <p:nvPr/>
        </p:nvSpPr>
        <p:spPr>
          <a:xfrm>
            <a:off x="3215680" y="2192244"/>
            <a:ext cx="1440160" cy="432048"/>
          </a:xfrm>
          <a:prstGeom prst="rightArrow">
            <a:avLst>
              <a:gd name="adj1" fmla="val 50000"/>
              <a:gd name="adj2" fmla="val 78723"/>
            </a:avLst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8288" tIns="18288" rIns="18288" bIns="18288" rtlCol="0" anchor="ctr" anchorCtr="1"/>
          <a:lstStyle/>
          <a:p>
            <a:pPr algn="ctr" rtl="0">
              <a:lnSpc>
                <a:spcPct val="85000"/>
              </a:lnSpc>
              <a:spcBef>
                <a:spcPct val="20000"/>
              </a:spcBef>
            </a:pPr>
            <a:endParaRPr lang="ja-JP" altLang="en-US" sz="1600" b="1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34" charset="-128"/>
            </a:endParaRPr>
          </a:p>
        </p:txBody>
      </p:sp>
      <p:sp>
        <p:nvSpPr>
          <p:cNvPr id="12" name="角丸四角形 38">
            <a:extLst>
              <a:ext uri="{FF2B5EF4-FFF2-40B4-BE49-F238E27FC236}">
                <a16:creationId xmlns:a16="http://schemas.microsoft.com/office/drawing/2014/main" id="{D85A4AD4-3320-D40F-AE9C-7CA34E060895}"/>
              </a:ext>
            </a:extLst>
          </p:cNvPr>
          <p:cNvSpPr/>
          <p:nvPr/>
        </p:nvSpPr>
        <p:spPr>
          <a:xfrm>
            <a:off x="3935760" y="2683680"/>
            <a:ext cx="1224136" cy="432048"/>
          </a:xfrm>
          <a:prstGeom prst="rightArrow">
            <a:avLst>
              <a:gd name="adj1" fmla="val 50000"/>
              <a:gd name="adj2" fmla="val 78723"/>
            </a:avLst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8288" tIns="18288" rIns="18288" bIns="18288" rtlCol="0" anchor="ctr" anchorCtr="1"/>
          <a:lstStyle/>
          <a:p>
            <a:pPr algn="ctr" rtl="0">
              <a:lnSpc>
                <a:spcPct val="85000"/>
              </a:lnSpc>
              <a:spcBef>
                <a:spcPct val="20000"/>
              </a:spcBef>
            </a:pPr>
            <a:endParaRPr lang="ja-JP" altLang="en-US" sz="1600" b="1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34" charset="-128"/>
            </a:endParaRPr>
          </a:p>
        </p:txBody>
      </p:sp>
      <p:sp>
        <p:nvSpPr>
          <p:cNvPr id="13" name="角丸四角形 38">
            <a:extLst>
              <a:ext uri="{FF2B5EF4-FFF2-40B4-BE49-F238E27FC236}">
                <a16:creationId xmlns:a16="http://schemas.microsoft.com/office/drawing/2014/main" id="{0F8081C1-139F-6018-ABED-EE077CA50E8D}"/>
              </a:ext>
            </a:extLst>
          </p:cNvPr>
          <p:cNvSpPr/>
          <p:nvPr/>
        </p:nvSpPr>
        <p:spPr>
          <a:xfrm>
            <a:off x="4727848" y="3175116"/>
            <a:ext cx="720080" cy="432048"/>
          </a:xfrm>
          <a:prstGeom prst="rightArrow">
            <a:avLst>
              <a:gd name="adj1" fmla="val 50000"/>
              <a:gd name="adj2" fmla="val 78723"/>
            </a:avLst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8288" tIns="18288" rIns="18288" bIns="18288" rtlCol="0" anchor="ctr" anchorCtr="1"/>
          <a:lstStyle/>
          <a:p>
            <a:pPr algn="ctr" rtl="0">
              <a:lnSpc>
                <a:spcPct val="85000"/>
              </a:lnSpc>
              <a:spcBef>
                <a:spcPct val="20000"/>
              </a:spcBef>
            </a:pPr>
            <a:endParaRPr lang="ja-JP" altLang="en-US" sz="1600" b="1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34" charset="-128"/>
            </a:endParaRPr>
          </a:p>
        </p:txBody>
      </p:sp>
      <p:sp>
        <p:nvSpPr>
          <p:cNvPr id="14" name="角丸四角形 38">
            <a:extLst>
              <a:ext uri="{FF2B5EF4-FFF2-40B4-BE49-F238E27FC236}">
                <a16:creationId xmlns:a16="http://schemas.microsoft.com/office/drawing/2014/main" id="{A102576D-16BE-31EC-9D00-EA29778C4328}"/>
              </a:ext>
            </a:extLst>
          </p:cNvPr>
          <p:cNvSpPr/>
          <p:nvPr/>
        </p:nvSpPr>
        <p:spPr>
          <a:xfrm>
            <a:off x="4943872" y="3677677"/>
            <a:ext cx="936104" cy="432048"/>
          </a:xfrm>
          <a:prstGeom prst="rightArrow">
            <a:avLst>
              <a:gd name="adj1" fmla="val 50000"/>
              <a:gd name="adj2" fmla="val 78723"/>
            </a:avLst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8288" tIns="18288" rIns="18288" bIns="18288" rtlCol="0" anchor="ctr" anchorCtr="1"/>
          <a:lstStyle/>
          <a:p>
            <a:pPr algn="ctr" rtl="0">
              <a:lnSpc>
                <a:spcPct val="85000"/>
              </a:lnSpc>
              <a:spcBef>
                <a:spcPct val="20000"/>
              </a:spcBef>
            </a:pPr>
            <a:endParaRPr lang="ja-JP" altLang="en-US" sz="1600" b="1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34" charset="-128"/>
            </a:endParaRPr>
          </a:p>
        </p:txBody>
      </p:sp>
      <p:sp>
        <p:nvSpPr>
          <p:cNvPr id="15" name="角丸四角形 38">
            <a:extLst>
              <a:ext uri="{FF2B5EF4-FFF2-40B4-BE49-F238E27FC236}">
                <a16:creationId xmlns:a16="http://schemas.microsoft.com/office/drawing/2014/main" id="{F9FBF615-6A89-4A84-B060-7F64AAFA36C2}"/>
              </a:ext>
            </a:extLst>
          </p:cNvPr>
          <p:cNvSpPr/>
          <p:nvPr/>
        </p:nvSpPr>
        <p:spPr>
          <a:xfrm>
            <a:off x="5458070" y="4178774"/>
            <a:ext cx="709938" cy="432048"/>
          </a:xfrm>
          <a:prstGeom prst="rightArrow">
            <a:avLst>
              <a:gd name="adj1" fmla="val 50000"/>
              <a:gd name="adj2" fmla="val 78723"/>
            </a:avLst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8288" tIns="18288" rIns="18288" bIns="18288" rtlCol="0" anchor="ctr" anchorCtr="1"/>
          <a:lstStyle/>
          <a:p>
            <a:pPr algn="ctr" rtl="0">
              <a:lnSpc>
                <a:spcPct val="85000"/>
              </a:lnSpc>
              <a:spcBef>
                <a:spcPct val="20000"/>
              </a:spcBef>
            </a:pPr>
            <a:endParaRPr lang="ja-JP" altLang="en-US" sz="1600" b="1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34" charset="-128"/>
            </a:endParaRPr>
          </a:p>
        </p:txBody>
      </p:sp>
      <p:sp>
        <p:nvSpPr>
          <p:cNvPr id="16" name="角丸四角形 38">
            <a:extLst>
              <a:ext uri="{FF2B5EF4-FFF2-40B4-BE49-F238E27FC236}">
                <a16:creationId xmlns:a16="http://schemas.microsoft.com/office/drawing/2014/main" id="{C08161D5-C631-5EC7-6F82-C2DCA58A9EC0}"/>
              </a:ext>
            </a:extLst>
          </p:cNvPr>
          <p:cNvSpPr/>
          <p:nvPr/>
        </p:nvSpPr>
        <p:spPr>
          <a:xfrm>
            <a:off x="6168008" y="4639047"/>
            <a:ext cx="1440160" cy="432048"/>
          </a:xfrm>
          <a:prstGeom prst="rightArrow">
            <a:avLst>
              <a:gd name="adj1" fmla="val 50000"/>
              <a:gd name="adj2" fmla="val 78723"/>
            </a:avLst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8288" tIns="18288" rIns="18288" bIns="18288" rtlCol="0" anchor="ctr" anchorCtr="1"/>
          <a:lstStyle/>
          <a:p>
            <a:pPr algn="ctr" rtl="0">
              <a:lnSpc>
                <a:spcPct val="85000"/>
              </a:lnSpc>
              <a:spcBef>
                <a:spcPct val="20000"/>
              </a:spcBef>
            </a:pPr>
            <a:endParaRPr lang="ja-JP" altLang="en-US" sz="1600" b="1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34" charset="-128"/>
            </a:endParaRPr>
          </a:p>
        </p:txBody>
      </p:sp>
      <p:sp>
        <p:nvSpPr>
          <p:cNvPr id="17" name="角丸四角形 38">
            <a:extLst>
              <a:ext uri="{FF2B5EF4-FFF2-40B4-BE49-F238E27FC236}">
                <a16:creationId xmlns:a16="http://schemas.microsoft.com/office/drawing/2014/main" id="{F52DC134-4CC2-BAE5-56D0-B0DF84F5845C}"/>
              </a:ext>
            </a:extLst>
          </p:cNvPr>
          <p:cNvSpPr/>
          <p:nvPr/>
        </p:nvSpPr>
        <p:spPr>
          <a:xfrm>
            <a:off x="6888088" y="5147260"/>
            <a:ext cx="1440160" cy="432048"/>
          </a:xfrm>
          <a:prstGeom prst="rightArrow">
            <a:avLst>
              <a:gd name="adj1" fmla="val 50000"/>
              <a:gd name="adj2" fmla="val 78723"/>
            </a:avLst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8288" tIns="18288" rIns="18288" bIns="18288" rtlCol="0" anchor="ctr" anchorCtr="1"/>
          <a:lstStyle/>
          <a:p>
            <a:pPr algn="ctr" rtl="0">
              <a:lnSpc>
                <a:spcPct val="85000"/>
              </a:lnSpc>
              <a:spcBef>
                <a:spcPct val="20000"/>
              </a:spcBef>
            </a:pPr>
            <a:endParaRPr lang="ja-JP" altLang="en-US" sz="1600" b="1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34" charset="-128"/>
            </a:endParaRPr>
          </a:p>
        </p:txBody>
      </p:sp>
      <p:sp>
        <p:nvSpPr>
          <p:cNvPr id="19" name="角丸四角形 38">
            <a:extLst>
              <a:ext uri="{FF2B5EF4-FFF2-40B4-BE49-F238E27FC236}">
                <a16:creationId xmlns:a16="http://schemas.microsoft.com/office/drawing/2014/main" id="{31F4AA25-54DA-6564-3A8E-53729E1E6F09}"/>
              </a:ext>
            </a:extLst>
          </p:cNvPr>
          <p:cNvSpPr/>
          <p:nvPr/>
        </p:nvSpPr>
        <p:spPr>
          <a:xfrm>
            <a:off x="8328248" y="5654277"/>
            <a:ext cx="1440160" cy="432048"/>
          </a:xfrm>
          <a:prstGeom prst="rightArrow">
            <a:avLst>
              <a:gd name="adj1" fmla="val 50000"/>
              <a:gd name="adj2" fmla="val 78723"/>
            </a:avLst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8288" tIns="18288" rIns="18288" bIns="18288" rtlCol="0" anchor="ctr" anchorCtr="1"/>
          <a:lstStyle/>
          <a:p>
            <a:pPr algn="ctr" rtl="0">
              <a:lnSpc>
                <a:spcPct val="85000"/>
              </a:lnSpc>
              <a:spcBef>
                <a:spcPct val="20000"/>
              </a:spcBef>
            </a:pPr>
            <a:endParaRPr lang="ja-JP" altLang="en-US" sz="1600" b="1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34" charset="-128"/>
            </a:endParaRPr>
          </a:p>
        </p:txBody>
      </p:sp>
      <p:sp>
        <p:nvSpPr>
          <p:cNvPr id="20" name="角丸四角形 38">
            <a:extLst>
              <a:ext uri="{FF2B5EF4-FFF2-40B4-BE49-F238E27FC236}">
                <a16:creationId xmlns:a16="http://schemas.microsoft.com/office/drawing/2014/main" id="{1A3290A7-BC9D-9C49-9FC8-5C22FBE1FDAD}"/>
              </a:ext>
            </a:extLst>
          </p:cNvPr>
          <p:cNvSpPr/>
          <p:nvPr/>
        </p:nvSpPr>
        <p:spPr>
          <a:xfrm>
            <a:off x="9768408" y="6139879"/>
            <a:ext cx="720080" cy="432048"/>
          </a:xfrm>
          <a:prstGeom prst="rightArrow">
            <a:avLst>
              <a:gd name="adj1" fmla="val 50000"/>
              <a:gd name="adj2" fmla="val 78723"/>
            </a:avLst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8288" tIns="18288" rIns="18288" bIns="18288" rtlCol="0" anchor="ctr" anchorCtr="1"/>
          <a:lstStyle/>
          <a:p>
            <a:pPr algn="ctr" rtl="0">
              <a:lnSpc>
                <a:spcPct val="85000"/>
              </a:lnSpc>
              <a:spcBef>
                <a:spcPct val="20000"/>
              </a:spcBef>
            </a:pPr>
            <a:endParaRPr lang="ja-JP" altLang="en-US" sz="1600" b="1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34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Candara">
      <a:majorFont>
        <a:latin typeface="Candara" panose="020E0502030303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ndara" panose="020E0502030303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56599548" id="{5F524C47-EC08-45E0-AFDB-66979DBE1120}" vid="{6B2D32DB-12B4-48A2-B3D9-3B50D41E40E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 年間のガント チャート</Template>
  <TotalTime>25</TotalTime>
  <Words>67</Words>
  <Application>Microsoft Office PowerPoint</Application>
  <PresentationFormat>ワイド画面</PresentationFormat>
  <Paragraphs>26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Meiryo UI</vt:lpstr>
      <vt:lpstr>Arial</vt:lpstr>
      <vt:lpstr>Office テーマ</vt:lpstr>
      <vt:lpstr>スケジュール表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隆弘 野邊</dc:creator>
  <cp:keywords/>
  <dc:description/>
  <cp:lastModifiedBy>隆弘 野邊</cp:lastModifiedBy>
  <cp:revision>2</cp:revision>
  <dcterms:created xsi:type="dcterms:W3CDTF">2026-01-16T23:33:29Z</dcterms:created>
  <dcterms:modified xsi:type="dcterms:W3CDTF">2026-01-16T23:58:58Z</dcterms:modified>
  <cp:category/>
</cp:coreProperties>
</file>