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32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ca Waite" initials="EW" lastIdx="2" clrIdx="0">
    <p:extLst>
      <p:ext uri="{19B8F6BF-5375-455C-9EA6-DF929625EA0E}">
        <p15:presenceInfo xmlns:p15="http://schemas.microsoft.com/office/powerpoint/2012/main" userId="c568693182780e7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A622"/>
    <a:srgbClr val="00E7F2"/>
    <a:srgbClr val="C4D2E7"/>
    <a:srgbClr val="00BD32"/>
    <a:srgbClr val="5B7191"/>
    <a:srgbClr val="EAEEF3"/>
    <a:srgbClr val="CE1D02"/>
    <a:srgbClr val="E3EAF6"/>
    <a:srgbClr val="CDD5DD"/>
    <a:srgbClr val="7485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02" autoAdjust="0"/>
    <p:restoredTop sz="86447"/>
  </p:normalViewPr>
  <p:slideViewPr>
    <p:cSldViewPr snapToGrid="0" snapToObjects="1">
      <p:cViewPr varScale="1">
        <p:scale>
          <a:sx n="78" d="100"/>
          <a:sy n="78" d="100"/>
        </p:scale>
        <p:origin x="82" y="446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AFEDE-F1BF-6A4A-80D9-CCB6DC4EFE3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711C10-233D-DA48-A5CB-9365BBABB6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076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11C10-233D-DA48-A5CB-9365BBABB6B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666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345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415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773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370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709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901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076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72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808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39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738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  <a:alpha val="40000"/>
              </a:schemeClr>
            </a:gs>
            <a:gs pos="100000">
              <a:schemeClr val="bg1">
                <a:lumMod val="75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60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37355569-728A-7144-B0C9-4D9511C7D2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678118"/>
              </p:ext>
            </p:extLst>
          </p:nvPr>
        </p:nvGraphicFramePr>
        <p:xfrm>
          <a:off x="327121" y="622370"/>
          <a:ext cx="11573795" cy="6008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891">
                  <a:extLst>
                    <a:ext uri="{9D8B030D-6E8A-4147-A177-3AD203B41FA5}">
                      <a16:colId xmlns:a16="http://schemas.microsoft.com/office/drawing/2014/main" val="1672129667"/>
                    </a:ext>
                  </a:extLst>
                </a:gridCol>
                <a:gridCol w="2378240">
                  <a:extLst>
                    <a:ext uri="{9D8B030D-6E8A-4147-A177-3AD203B41FA5}">
                      <a16:colId xmlns:a16="http://schemas.microsoft.com/office/drawing/2014/main" val="602210714"/>
                    </a:ext>
                  </a:extLst>
                </a:gridCol>
                <a:gridCol w="1182757">
                  <a:extLst>
                    <a:ext uri="{9D8B030D-6E8A-4147-A177-3AD203B41FA5}">
                      <a16:colId xmlns:a16="http://schemas.microsoft.com/office/drawing/2014/main" val="1817390762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745651107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3839570682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3893106002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1453603295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3405603126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4188645958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370284219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2570255189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4253557748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732807866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1262655051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2519593283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3604026297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232041137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2728829233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2950927136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936931241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2034922114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1239885453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1170377824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827869095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4260472543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439312100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2569058073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4092754096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3565316753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252538321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3066641982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1988828579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1555367992"/>
                    </a:ext>
                  </a:extLst>
                </a:gridCol>
                <a:gridCol w="246997">
                  <a:extLst>
                    <a:ext uri="{9D8B030D-6E8A-4147-A177-3AD203B41FA5}">
                      <a16:colId xmlns:a16="http://schemas.microsoft.com/office/drawing/2014/main" val="4012040060"/>
                    </a:ext>
                  </a:extLst>
                </a:gridCol>
              </a:tblGrid>
              <a:tr h="233241">
                <a:tc rowSpan="2">
                  <a:txBody>
                    <a:bodyPr/>
                    <a:lstStyle/>
                    <a:p>
                      <a:r>
                        <a:rPr lang="en-US" altLang="ja-JP" sz="9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No.</a:t>
                      </a:r>
                      <a:endParaRPr lang="en-US" sz="9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ja-JP" altLang="en-US" sz="9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プロジェクト　タスク</a:t>
                      </a:r>
                      <a:endParaRPr lang="en-US" sz="9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ja-JP" altLang="en-US" sz="9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担当者</a:t>
                      </a:r>
                      <a:endParaRPr lang="en-US" sz="9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accent5"/>
                          </a:solidFill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accent5"/>
                          </a:solidFill>
                          <a:latin typeface="Century Gothic" panose="020B050202020202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accent5"/>
                          </a:solidFill>
                          <a:latin typeface="Century Gothic" panose="020B050202020202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accent5"/>
                          </a:solidFill>
                          <a:latin typeface="Century Gothic" panose="020B050202020202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accent5"/>
                          </a:solidFill>
                          <a:latin typeface="Century Gothic" panose="020B050202020202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611726"/>
                  </a:ext>
                </a:extLst>
              </a:tr>
              <a:tr h="233241">
                <a:tc vMerge="1">
                  <a:txBody>
                    <a:bodyPr/>
                    <a:lstStyle/>
                    <a:p>
                      <a:endParaRPr lang="en-US" sz="9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9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9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木</a:t>
                      </a:r>
                      <a:endParaRPr lang="en-US" sz="900" b="1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金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accent5"/>
                          </a:solidFill>
                          <a:latin typeface="Century Gothic" panose="020B0502020202020204" pitchFamily="34" charset="0"/>
                        </a:rPr>
                        <a:t>土</a:t>
                      </a:r>
                      <a:endParaRPr lang="en-US" sz="900" b="1" dirty="0">
                        <a:solidFill>
                          <a:schemeClr val="accent5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日</a:t>
                      </a:r>
                      <a:endParaRPr lang="en-US" sz="900" b="1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月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火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水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木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金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accent5"/>
                          </a:solidFill>
                          <a:latin typeface="Century Gothic" panose="020B0502020202020204" pitchFamily="34" charset="0"/>
                        </a:rPr>
                        <a:t>土</a:t>
                      </a:r>
                      <a:endParaRPr lang="en-US" sz="900" b="1" dirty="0">
                        <a:solidFill>
                          <a:schemeClr val="accent5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日</a:t>
                      </a:r>
                      <a:endParaRPr lang="en-US" sz="900" b="1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月</a:t>
                      </a:r>
                      <a:endParaRPr lang="en-US" sz="900" b="1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火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水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木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金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accent5"/>
                          </a:solidFill>
                          <a:latin typeface="Century Gothic" panose="020B0502020202020204" pitchFamily="34" charset="0"/>
                        </a:rPr>
                        <a:t>土</a:t>
                      </a:r>
                      <a:endParaRPr lang="en-US" sz="900" b="1" dirty="0">
                        <a:solidFill>
                          <a:schemeClr val="accent5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日</a:t>
                      </a:r>
                      <a:endParaRPr lang="en-US" sz="900" b="1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月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火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水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木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金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accent5"/>
                          </a:solidFill>
                          <a:latin typeface="Century Gothic" panose="020B0502020202020204" pitchFamily="34" charset="0"/>
                        </a:rPr>
                        <a:t>土</a:t>
                      </a:r>
                      <a:endParaRPr lang="en-US" sz="900" b="1" dirty="0">
                        <a:solidFill>
                          <a:schemeClr val="accent5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日</a:t>
                      </a:r>
                      <a:endParaRPr lang="en-US" sz="900" b="1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月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火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水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木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金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accent5"/>
                          </a:solidFill>
                          <a:latin typeface="Century Gothic" panose="020B0502020202020204" pitchFamily="34" charset="0"/>
                        </a:rPr>
                        <a:t>土</a:t>
                      </a:r>
                      <a:endParaRPr lang="en-US" sz="900" b="1" dirty="0">
                        <a:solidFill>
                          <a:schemeClr val="accent5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584237"/>
                  </a:ext>
                </a:extLst>
              </a:tr>
              <a:tr h="4618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ja-JP" altLang="en-US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プロジェクト</a:t>
                      </a:r>
                      <a:r>
                        <a:rPr lang="en-US" altLang="ja-JP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ja-JP" altLang="en-US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〇〇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858687"/>
                  </a:ext>
                </a:extLst>
              </a:tr>
              <a:tr h="4618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1.</a:t>
                      </a:r>
                      <a:r>
                        <a:rPr lang="en-US" altLang="ja-JP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ja-JP" altLang="en-US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タスク</a:t>
                      </a:r>
                      <a:r>
                        <a:rPr lang="en-US" altLang="ja-JP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Yu Gothic" panose="020B0400000000000000" pitchFamily="50" charset="-128"/>
                          <a:cs typeface="+mn-cs"/>
                        </a:rPr>
                        <a:t>〇〇</a:t>
                      </a:r>
                      <a:endParaRPr kumimoji="0" lang="en-US" altLang="ja-JP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Yu Gothic" panose="020B0400000000000000" pitchFamily="50" charset="-128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0816345"/>
                  </a:ext>
                </a:extLst>
              </a:tr>
              <a:tr h="4618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1.</a:t>
                      </a:r>
                      <a:r>
                        <a:rPr lang="en-US" altLang="ja-JP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ja-JP" altLang="en-US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タスク</a:t>
                      </a:r>
                      <a:r>
                        <a:rPr lang="en-US" altLang="ja-JP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Yu Gothic" panose="020B0400000000000000" pitchFamily="50" charset="-128"/>
                          <a:cs typeface="+mn-cs"/>
                        </a:rPr>
                        <a:t>〇〇</a:t>
                      </a:r>
                      <a:endParaRPr kumimoji="0" lang="en-US" altLang="ja-JP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Yu Gothic" panose="020B0400000000000000" pitchFamily="50" charset="-128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502013"/>
                  </a:ext>
                </a:extLst>
              </a:tr>
              <a:tr h="4618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1.</a:t>
                      </a:r>
                      <a:r>
                        <a:rPr lang="en-US" altLang="ja-JP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ja-JP" altLang="en-US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タスク</a:t>
                      </a:r>
                      <a:r>
                        <a:rPr lang="en-US" altLang="ja-JP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Yu Gothic" panose="020B0400000000000000" pitchFamily="50" charset="-128"/>
                          <a:cs typeface="+mn-cs"/>
                        </a:rPr>
                        <a:t>〇〇</a:t>
                      </a:r>
                      <a:endParaRPr kumimoji="0" lang="en-US" altLang="ja-JP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Yu Gothic" panose="020B0400000000000000" pitchFamily="50" charset="-128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537522"/>
                  </a:ext>
                </a:extLst>
              </a:tr>
              <a:tr h="4618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ja-JP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ja-JP" altLang="en-US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プロジェクトＢ</a:t>
                      </a:r>
                      <a:endParaRPr lang="en-US" altLang="ja-JP" sz="1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Yu Gothic" panose="020B0400000000000000" pitchFamily="50" charset="-128"/>
                          <a:cs typeface="+mn-cs"/>
                        </a:rPr>
                        <a:t>〇〇</a:t>
                      </a:r>
                      <a:endParaRPr kumimoji="0" lang="en-US" altLang="ja-JP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Yu Gothic" panose="020B0400000000000000" pitchFamily="50" charset="-128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141191"/>
                  </a:ext>
                </a:extLst>
              </a:tr>
              <a:tr h="4618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2.1</a:t>
                      </a:r>
                    </a:p>
                  </a:txBody>
                  <a:tcPr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E7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ja-JP" altLang="en-US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タスク</a:t>
                      </a:r>
                      <a:r>
                        <a:rPr lang="en-US" altLang="ja-JP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E7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Yu Gothic" panose="020B0400000000000000" pitchFamily="50" charset="-128"/>
                          <a:cs typeface="+mn-cs"/>
                        </a:rPr>
                        <a:t>〇〇</a:t>
                      </a:r>
                      <a:endParaRPr kumimoji="0" lang="en-US" altLang="ja-JP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Yu Gothic" panose="020B0400000000000000" pitchFamily="50" charset="-128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E7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561401"/>
                  </a:ext>
                </a:extLst>
              </a:tr>
              <a:tr h="4618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2.2</a:t>
                      </a:r>
                    </a:p>
                  </a:txBody>
                  <a:tcPr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E7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ja-JP" altLang="en-US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タスク</a:t>
                      </a:r>
                      <a:r>
                        <a:rPr lang="en-US" altLang="ja-JP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E7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Yu Gothic" panose="020B0400000000000000" pitchFamily="50" charset="-128"/>
                          <a:cs typeface="+mn-cs"/>
                        </a:rPr>
                        <a:t>〇〇</a:t>
                      </a:r>
                      <a:endParaRPr kumimoji="0" lang="en-US" altLang="ja-JP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Yu Gothic" panose="020B0400000000000000" pitchFamily="50" charset="-128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E7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209273"/>
                  </a:ext>
                </a:extLst>
              </a:tr>
              <a:tr h="4618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ja-JP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A62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ja-JP" altLang="en-US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プロジェクトＣ</a:t>
                      </a:r>
                      <a:endParaRPr lang="en-US" altLang="ja-JP" sz="1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A6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Yu Gothic" panose="020B0400000000000000" pitchFamily="50" charset="-128"/>
                          <a:cs typeface="+mn-cs"/>
                        </a:rPr>
                        <a:t>〇〇</a:t>
                      </a:r>
                      <a:endParaRPr kumimoji="0" lang="en-US" altLang="ja-JP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Yu Gothic" panose="020B0400000000000000" pitchFamily="50" charset="-128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A62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668724"/>
                  </a:ext>
                </a:extLst>
              </a:tr>
              <a:tr h="4618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ja-JP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3.1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ja-JP" altLang="en-US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タスク</a:t>
                      </a:r>
                      <a:r>
                        <a:rPr lang="en-US" altLang="ja-JP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Yu Gothic" panose="020B0400000000000000" pitchFamily="50" charset="-128"/>
                          <a:cs typeface="+mn-cs"/>
                        </a:rPr>
                        <a:t>〇〇</a:t>
                      </a:r>
                      <a:endParaRPr kumimoji="0" lang="en-US" altLang="ja-JP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Yu Gothic" panose="020B0400000000000000" pitchFamily="50" charset="-128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392616"/>
                  </a:ext>
                </a:extLst>
              </a:tr>
              <a:tr h="4618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ja-JP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3.2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ja-JP" altLang="en-US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タスク</a:t>
                      </a:r>
                      <a:r>
                        <a:rPr lang="en-US" altLang="ja-JP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Yu Gothic" panose="020B0400000000000000" pitchFamily="50" charset="-128"/>
                          <a:cs typeface="+mn-cs"/>
                        </a:rPr>
                        <a:t>〇〇</a:t>
                      </a:r>
                      <a:endParaRPr kumimoji="0" lang="en-US" altLang="ja-JP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Yu Gothic" panose="020B0400000000000000" pitchFamily="50" charset="-128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260576"/>
                  </a:ext>
                </a:extLst>
              </a:tr>
              <a:tr h="4618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ja-JP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3.3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ja-JP" altLang="en-US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タスク</a:t>
                      </a:r>
                      <a:r>
                        <a:rPr lang="en-US" altLang="ja-JP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Yu Gothic" panose="020B0400000000000000" pitchFamily="50" charset="-128"/>
                          <a:cs typeface="+mn-cs"/>
                        </a:rPr>
                        <a:t>〇〇</a:t>
                      </a:r>
                      <a:endParaRPr kumimoji="0" lang="en-US" altLang="ja-JP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Yu Gothic" panose="020B0400000000000000" pitchFamily="50" charset="-128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946280"/>
                  </a:ext>
                </a:extLst>
              </a:tr>
              <a:tr h="4618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ja-JP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ja-JP" altLang="en-US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プロジェクトＤ</a:t>
                      </a:r>
                      <a:endParaRPr lang="en-US" altLang="ja-JP" sz="1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Yu Gothic" panose="020B0400000000000000" pitchFamily="50" charset="-128"/>
                          <a:cs typeface="+mn-cs"/>
                        </a:rPr>
                        <a:t>〇〇</a:t>
                      </a:r>
                      <a:endParaRPr kumimoji="0" lang="en-US" altLang="ja-JP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Yu Gothic" panose="020B0400000000000000" pitchFamily="50" charset="-128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69785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DADEC37-AD62-194B-8324-91DAEC6F3A34}"/>
              </a:ext>
            </a:extLst>
          </p:cNvPr>
          <p:cNvSpPr/>
          <p:nvPr/>
        </p:nvSpPr>
        <p:spPr>
          <a:xfrm>
            <a:off x="5244589" y="1168071"/>
            <a:ext cx="2187593" cy="274320"/>
          </a:xfrm>
          <a:prstGeom prst="rect">
            <a:avLst/>
          </a:prstGeom>
          <a:solidFill>
            <a:srgbClr val="00BD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120421-B160-AC44-999E-CFB0721F467F}"/>
              </a:ext>
            </a:extLst>
          </p:cNvPr>
          <p:cNvSpPr/>
          <p:nvPr/>
        </p:nvSpPr>
        <p:spPr>
          <a:xfrm>
            <a:off x="7486809" y="3489485"/>
            <a:ext cx="687404" cy="274320"/>
          </a:xfrm>
          <a:prstGeom prst="rect">
            <a:avLst/>
          </a:prstGeom>
          <a:solidFill>
            <a:srgbClr val="00E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A04FFA-D9F8-5249-A153-D5EAF58B72FE}"/>
              </a:ext>
            </a:extLst>
          </p:cNvPr>
          <p:cNvSpPr/>
          <p:nvPr/>
        </p:nvSpPr>
        <p:spPr>
          <a:xfrm>
            <a:off x="7486809" y="3027129"/>
            <a:ext cx="1422823" cy="27432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FE24B6B-A6AC-0A4E-A8D3-E4E3AAED67B1}"/>
              </a:ext>
            </a:extLst>
          </p:cNvPr>
          <p:cNvSpPr/>
          <p:nvPr/>
        </p:nvSpPr>
        <p:spPr>
          <a:xfrm>
            <a:off x="5244589" y="1643697"/>
            <a:ext cx="464156" cy="2743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8344CB-F85E-EE49-8F53-13D357BD1514}"/>
              </a:ext>
            </a:extLst>
          </p:cNvPr>
          <p:cNvSpPr/>
          <p:nvPr/>
        </p:nvSpPr>
        <p:spPr>
          <a:xfrm>
            <a:off x="5225891" y="2104398"/>
            <a:ext cx="985822" cy="2743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DF46762-DE84-6D48-99D5-CB3DE0793AB2}"/>
              </a:ext>
            </a:extLst>
          </p:cNvPr>
          <p:cNvSpPr/>
          <p:nvPr/>
        </p:nvSpPr>
        <p:spPr>
          <a:xfrm>
            <a:off x="8954634" y="4876151"/>
            <a:ext cx="703114" cy="2743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C327E30-6FC2-774C-84E7-84122B7DDF00}"/>
              </a:ext>
            </a:extLst>
          </p:cNvPr>
          <p:cNvSpPr/>
          <p:nvPr/>
        </p:nvSpPr>
        <p:spPr>
          <a:xfrm>
            <a:off x="6244918" y="2565099"/>
            <a:ext cx="1187259" cy="2743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8" name="Diamond 47">
            <a:extLst>
              <a:ext uri="{FF2B5EF4-FFF2-40B4-BE49-F238E27FC236}">
                <a16:creationId xmlns:a16="http://schemas.microsoft.com/office/drawing/2014/main" id="{F98268D5-FFF6-4B4C-A45B-54766CB4B62B}"/>
              </a:ext>
            </a:extLst>
          </p:cNvPr>
          <p:cNvSpPr>
            <a:spLocks noChangeAspect="1"/>
          </p:cNvSpPr>
          <p:nvPr/>
        </p:nvSpPr>
        <p:spPr>
          <a:xfrm>
            <a:off x="7249302" y="3924001"/>
            <a:ext cx="182880" cy="182880"/>
          </a:xfrm>
          <a:prstGeom prst="diamond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F9573E7-159D-F04B-BF34-8037D2D7121E}"/>
              </a:ext>
            </a:extLst>
          </p:cNvPr>
          <p:cNvSpPr/>
          <p:nvPr/>
        </p:nvSpPr>
        <p:spPr>
          <a:xfrm>
            <a:off x="8954633" y="4414794"/>
            <a:ext cx="1941967" cy="274320"/>
          </a:xfrm>
          <a:prstGeom prst="rect">
            <a:avLst/>
          </a:prstGeom>
          <a:solidFill>
            <a:srgbClr val="F0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30E72BF-A773-8C4C-8663-F1DA6677DB04}"/>
              </a:ext>
            </a:extLst>
          </p:cNvPr>
          <p:cNvGrpSpPr/>
          <p:nvPr/>
        </p:nvGrpSpPr>
        <p:grpSpPr>
          <a:xfrm>
            <a:off x="7947193" y="227081"/>
            <a:ext cx="548640" cy="6558730"/>
            <a:chOff x="5331873" y="127356"/>
            <a:chExt cx="548640" cy="612648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8BBA4A75-A3AC-9B4F-9F97-B701E3ED88FB}"/>
                </a:ext>
              </a:extLst>
            </p:cNvPr>
            <p:cNvSpPr/>
            <p:nvPr/>
          </p:nvSpPr>
          <p:spPr>
            <a:xfrm>
              <a:off x="5331873" y="133873"/>
              <a:ext cx="548640" cy="22860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83000">
                  <a:srgbClr val="FFC000"/>
                </a:gs>
                <a:gs pos="100000">
                  <a:srgbClr val="F0A62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80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TODAY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ACCB5F64-028A-B847-A219-B62BF2CE4C34}"/>
                </a:ext>
              </a:extLst>
            </p:cNvPr>
            <p:cNvCxnSpPr/>
            <p:nvPr/>
          </p:nvCxnSpPr>
          <p:spPr>
            <a:xfrm>
              <a:off x="5331873" y="127356"/>
              <a:ext cx="0" cy="6126480"/>
            </a:xfrm>
            <a:prstGeom prst="line">
              <a:avLst/>
            </a:prstGeom>
            <a:ln w="28575">
              <a:solidFill>
                <a:srgbClr val="F0A622">
                  <a:alpha val="6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EC1C1D8-D8F0-2B43-9BED-E530F89CD9EF}"/>
              </a:ext>
            </a:extLst>
          </p:cNvPr>
          <p:cNvSpPr txBox="1"/>
          <p:nvPr/>
        </p:nvSpPr>
        <p:spPr>
          <a:xfrm>
            <a:off x="9697852" y="127819"/>
            <a:ext cx="2236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b="1" dirty="0">
                <a:latin typeface="Century Gothic" panose="020B0502020202020204" pitchFamily="34" charset="0"/>
              </a:rPr>
              <a:t>2026</a:t>
            </a:r>
            <a:r>
              <a:rPr lang="ja-JP" altLang="en-US" sz="2400" b="1" dirty="0">
                <a:latin typeface="Century Gothic" panose="020B0502020202020204" pitchFamily="34" charset="0"/>
              </a:rPr>
              <a:t>年</a:t>
            </a:r>
            <a:r>
              <a:rPr lang="en-US" altLang="ja-JP" sz="2400" b="1" dirty="0">
                <a:latin typeface="Century Gothic" panose="020B0502020202020204" pitchFamily="34" charset="0"/>
              </a:rPr>
              <a:t>1</a:t>
            </a:r>
            <a:r>
              <a:rPr lang="ja-JP" altLang="en-US" sz="2400" b="1" dirty="0">
                <a:latin typeface="Century Gothic" panose="020B0502020202020204" pitchFamily="34" charset="0"/>
              </a:rPr>
              <a:t>月</a:t>
            </a:r>
            <a:endParaRPr lang="en-US" sz="2400" b="1" dirty="0">
              <a:latin typeface="Century Gothic" panose="020B0502020202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96176E9-FA77-9286-B854-7E2B968FA7A0}"/>
              </a:ext>
            </a:extLst>
          </p:cNvPr>
          <p:cNvSpPr/>
          <p:nvPr/>
        </p:nvSpPr>
        <p:spPr>
          <a:xfrm>
            <a:off x="7980152" y="3951841"/>
            <a:ext cx="929479" cy="274320"/>
          </a:xfrm>
          <a:prstGeom prst="rect">
            <a:avLst/>
          </a:prstGeom>
          <a:solidFill>
            <a:srgbClr val="00E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Rectangle 42">
            <a:extLst>
              <a:ext uri="{FF2B5EF4-FFF2-40B4-BE49-F238E27FC236}">
                <a16:creationId xmlns:a16="http://schemas.microsoft.com/office/drawing/2014/main" id="{10C34DFD-217C-A872-9572-223E9637AE7A}"/>
              </a:ext>
            </a:extLst>
          </p:cNvPr>
          <p:cNvSpPr/>
          <p:nvPr/>
        </p:nvSpPr>
        <p:spPr>
          <a:xfrm>
            <a:off x="9697852" y="5337508"/>
            <a:ext cx="947287" cy="2743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Rectangle 42">
            <a:extLst>
              <a:ext uri="{FF2B5EF4-FFF2-40B4-BE49-F238E27FC236}">
                <a16:creationId xmlns:a16="http://schemas.microsoft.com/office/drawing/2014/main" id="{DAE66D7C-AD0C-7B8D-A369-52A25D4274EA}"/>
              </a:ext>
            </a:extLst>
          </p:cNvPr>
          <p:cNvSpPr/>
          <p:nvPr/>
        </p:nvSpPr>
        <p:spPr>
          <a:xfrm>
            <a:off x="10431780" y="5798518"/>
            <a:ext cx="467626" cy="2743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0" name="Rectangle 42">
            <a:extLst>
              <a:ext uri="{FF2B5EF4-FFF2-40B4-BE49-F238E27FC236}">
                <a16:creationId xmlns:a16="http://schemas.microsoft.com/office/drawing/2014/main" id="{DFEBC518-223B-42B2-1364-060BA2BBEE33}"/>
              </a:ext>
            </a:extLst>
          </p:cNvPr>
          <p:cNvSpPr/>
          <p:nvPr/>
        </p:nvSpPr>
        <p:spPr>
          <a:xfrm>
            <a:off x="10943232" y="6259528"/>
            <a:ext cx="687294" cy="27432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1" name="タイトル 3">
            <a:extLst>
              <a:ext uri="{FF2B5EF4-FFF2-40B4-BE49-F238E27FC236}">
                <a16:creationId xmlns:a16="http://schemas.microsoft.com/office/drawing/2014/main" id="{9F321D00-51E2-A5FA-ADB5-6659FB9E40CB}"/>
              </a:ext>
            </a:extLst>
          </p:cNvPr>
          <p:cNvSpPr txBox="1">
            <a:spLocks/>
          </p:cNvSpPr>
          <p:nvPr/>
        </p:nvSpPr>
        <p:spPr>
          <a:xfrm>
            <a:off x="147484" y="-49163"/>
            <a:ext cx="4316362" cy="697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ガントチャート</a:t>
            </a:r>
          </a:p>
        </p:txBody>
      </p:sp>
    </p:spTree>
    <p:extLst>
      <p:ext uri="{BB962C8B-B14F-4D97-AF65-F5344CB8AC3E}">
        <p14:creationId xmlns:p14="http://schemas.microsoft.com/office/powerpoint/2010/main" val="10367233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8F9D26E0-008E-4DAC-B458-B233FAECB29C}" vid="{393A54F6-AFC4-44F5-8C08-C075E28BF9E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IC-1-Month-Gantt-Chart-Template_PowerPoint - SR edits</Template>
  <TotalTime>79</TotalTime>
  <Words>122</Words>
  <Application>Microsoft Office PowerPoint</Application>
  <PresentationFormat>ワイド画面</PresentationFormat>
  <Paragraphs>105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 UI</vt:lpstr>
      <vt:lpstr>Arial</vt:lpstr>
      <vt:lpstr>Calibri</vt:lpstr>
      <vt:lpstr>Calibri Light</vt:lpstr>
      <vt:lpstr>Century Gothic</vt:lpstr>
      <vt:lpstr>Тема Office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野邊隆弘</dc:creator>
  <cp:lastModifiedBy>隆弘 野邊</cp:lastModifiedBy>
  <cp:revision>2</cp:revision>
  <cp:lastPrinted>2020-08-31T22:23:58Z</cp:lastPrinted>
  <dcterms:created xsi:type="dcterms:W3CDTF">2020-10-14T18:18:16Z</dcterms:created>
  <dcterms:modified xsi:type="dcterms:W3CDTF">2026-01-16T22:33:53Z</dcterms:modified>
</cp:coreProperties>
</file>