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4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ca Waite" initials="EW" lastIdx="2" clrIdx="0">
    <p:extLst>
      <p:ext uri="{19B8F6BF-5375-455C-9EA6-DF929625EA0E}">
        <p15:presenceInfo xmlns:p15="http://schemas.microsoft.com/office/powerpoint/2012/main" userId="c568693182780e7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FFF"/>
    <a:srgbClr val="68CBF7"/>
    <a:srgbClr val="5CDEAE"/>
    <a:srgbClr val="99D5F7"/>
    <a:srgbClr val="AA99F9"/>
    <a:srgbClr val="C0C4F7"/>
    <a:srgbClr val="7054A0"/>
    <a:srgbClr val="EDEDFF"/>
    <a:srgbClr val="E3E1FF"/>
    <a:srgbClr val="E1FC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0" autoAdjust="0"/>
    <p:restoredTop sz="86447"/>
  </p:normalViewPr>
  <p:slideViewPr>
    <p:cSldViewPr snapToGrid="0" snapToObjects="1">
      <p:cViewPr varScale="1">
        <p:scale>
          <a:sx n="80" d="100"/>
          <a:sy n="80" d="100"/>
        </p:scale>
        <p:origin x="77" y="394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AFEDE-F1BF-6A4A-80D9-CCB6DC4EFE3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11C10-233D-DA48-A5CB-9365BBABB6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076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C0711C10-233D-DA48-A5CB-9365BBABB6B4}" type="slidenum">
              <a:rPr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0942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345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415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77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370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709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901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076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72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80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39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738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ivot">
          <a:fgClr>
            <a:schemeClr val="bg1"/>
          </a:fgClr>
          <a:bgClr>
            <a:srgbClr val="EDED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1E756-E947-FD4A-8A23-D2C983A1A8BD}" type="datetimeFigureOut">
              <a:rPr lang="en-US" smtClean="0"/>
              <a:t>1/17/2026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60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1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2">
            <a:extLst>
              <a:ext uri="{FF2B5EF4-FFF2-40B4-BE49-F238E27FC236}">
                <a16:creationId xmlns:a16="http://schemas.microsoft.com/office/drawing/2014/main" id="{0F9FCB69-7104-6C93-4E70-78923C8083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703565"/>
              </p:ext>
            </p:extLst>
          </p:nvPr>
        </p:nvGraphicFramePr>
        <p:xfrm>
          <a:off x="327120" y="934278"/>
          <a:ext cx="11571672" cy="5724939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516140">
                  <a:extLst>
                    <a:ext uri="{9D8B030D-6E8A-4147-A177-3AD203B41FA5}">
                      <a16:colId xmlns:a16="http://schemas.microsoft.com/office/drawing/2014/main" val="602210714"/>
                    </a:ext>
                  </a:extLst>
                </a:gridCol>
                <a:gridCol w="2513883">
                  <a:extLst>
                    <a:ext uri="{9D8B030D-6E8A-4147-A177-3AD203B41FA5}">
                      <a16:colId xmlns:a16="http://schemas.microsoft.com/office/drawing/2014/main" val="1817390762"/>
                    </a:ext>
                  </a:extLst>
                </a:gridCol>
                <a:gridCol w="2513883">
                  <a:extLst>
                    <a:ext uri="{9D8B030D-6E8A-4147-A177-3AD203B41FA5}">
                      <a16:colId xmlns:a16="http://schemas.microsoft.com/office/drawing/2014/main" val="1546263835"/>
                    </a:ext>
                  </a:extLst>
                </a:gridCol>
                <a:gridCol w="2513883">
                  <a:extLst>
                    <a:ext uri="{9D8B030D-6E8A-4147-A177-3AD203B41FA5}">
                      <a16:colId xmlns:a16="http://schemas.microsoft.com/office/drawing/2014/main" val="187052363"/>
                    </a:ext>
                  </a:extLst>
                </a:gridCol>
                <a:gridCol w="2513883">
                  <a:extLst>
                    <a:ext uri="{9D8B030D-6E8A-4147-A177-3AD203B41FA5}">
                      <a16:colId xmlns:a16="http://schemas.microsoft.com/office/drawing/2014/main" val="745651107"/>
                    </a:ext>
                  </a:extLst>
                </a:gridCol>
              </a:tblGrid>
              <a:tr h="635385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ja-JP" altLang="en-US" sz="160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MS PGothic" panose="020B0600070205080204" pitchFamily="34" charset="-128"/>
                        </a:rPr>
                        <a:t>プロジェクト</a:t>
                      </a:r>
                      <a:endParaRPr lang="ja-JP" sz="1600" baseline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MS PGothic" panose="020B060007020508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ja-JP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第 1 四半期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ja-JP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第 2 四半期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ja-JP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第 3 四半期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ja-JP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第 4 四半期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613129"/>
                  </a:ext>
                </a:extLst>
              </a:tr>
              <a:tr h="635385">
                <a:tc vMerge="1"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endParaRPr lang="ja-JP" sz="1600" baseline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MS PGothic" panose="020B0600070205080204" pitchFamily="34" charset="-128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en-US" altLang="ja-JP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</a:t>
                      </a:r>
                      <a:r>
                        <a:rPr lang="ja-JP" altLang="en-US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～</a:t>
                      </a:r>
                      <a:r>
                        <a:rPr lang="en-US" altLang="ja-JP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6</a:t>
                      </a:r>
                      <a:r>
                        <a:rPr lang="ja-JP" altLang="en-US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月</a:t>
                      </a:r>
                      <a:endParaRPr lang="ja-JP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en-US" altLang="ja-JP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</a:t>
                      </a:r>
                      <a:r>
                        <a:rPr lang="ja-JP" altLang="en-US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～</a:t>
                      </a:r>
                      <a:r>
                        <a:rPr lang="en-US" altLang="ja-JP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9</a:t>
                      </a:r>
                      <a:r>
                        <a:rPr lang="ja-JP" altLang="en-US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月</a:t>
                      </a:r>
                      <a:endParaRPr lang="ja-JP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en-US" altLang="ja-JP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</a:t>
                      </a:r>
                      <a:r>
                        <a:rPr lang="ja-JP" altLang="en-US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～</a:t>
                      </a:r>
                      <a:r>
                        <a:rPr lang="en-US" altLang="ja-JP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12</a:t>
                      </a:r>
                      <a:r>
                        <a:rPr lang="ja-JP" altLang="en-US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月</a:t>
                      </a:r>
                      <a:endParaRPr lang="ja-JP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en-US" altLang="ja-JP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  <a:r>
                        <a:rPr lang="ja-JP" altLang="en-US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～</a:t>
                      </a:r>
                      <a:r>
                        <a:rPr lang="en-US" altLang="ja-JP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</a:t>
                      </a:r>
                      <a:r>
                        <a:rPr lang="ja-JP" altLang="en-US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月</a:t>
                      </a:r>
                      <a:endParaRPr lang="ja-JP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754073"/>
                  </a:ext>
                </a:extLst>
              </a:tr>
              <a:tr h="1484723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ja-JP" altLang="en-US" sz="1600" b="1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MS PGothic" panose="020B0600070205080204" pitchFamily="34" charset="-128"/>
                        </a:rPr>
                        <a:t>プロジェクト</a:t>
                      </a:r>
                      <a:r>
                        <a:rPr lang="ja-JP" sz="1600" b="1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MS PGothic" panose="020B0600070205080204" pitchFamily="34" charset="-128"/>
                        </a:rPr>
                        <a:t> 1</a:t>
                      </a:r>
                    </a:p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ja-JP" sz="11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MS PGothic" panose="020B0600070205080204" pitchFamily="34" charset="-128"/>
                        </a:rPr>
                        <a:t>説明文をここに入力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US" sz="10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US" sz="10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858687"/>
                  </a:ext>
                </a:extLst>
              </a:tr>
              <a:tr h="1484723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ja-JP" altLang="en-US" sz="1600" b="1" kern="120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MS PGothic" panose="020B0600070205080204" pitchFamily="34" charset="-128"/>
                          <a:cs typeface="+mn-cs"/>
                        </a:rPr>
                        <a:t>プロジェクト</a:t>
                      </a:r>
                      <a:r>
                        <a:rPr lang="ja-JP" sz="1600" b="1" kern="120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MS PGothic" panose="020B0600070205080204" pitchFamily="34" charset="-128"/>
                          <a:cs typeface="+mn-cs"/>
                        </a:rPr>
                        <a:t> 2</a:t>
                      </a:r>
                    </a:p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ja-JP" sz="1100" b="0" kern="120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MS PGothic" panose="020B0600070205080204" pitchFamily="34" charset="-128"/>
                          <a:cs typeface="+mn-cs"/>
                        </a:rPr>
                        <a:t>説明文をここに入力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US" sz="10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US" sz="10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816345"/>
                  </a:ext>
                </a:extLst>
              </a:tr>
              <a:tr h="1484723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ja-JP" altLang="en-US" sz="1600" b="1" kern="120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MS PGothic" panose="020B0600070205080204" pitchFamily="34" charset="-128"/>
                          <a:cs typeface="+mn-cs"/>
                        </a:rPr>
                        <a:t>プロジェクト</a:t>
                      </a:r>
                      <a:r>
                        <a:rPr lang="ja-JP" sz="1600" b="1" kern="120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MS PGothic" panose="020B0600070205080204" pitchFamily="34" charset="-128"/>
                          <a:cs typeface="+mn-cs"/>
                        </a:rPr>
                        <a:t> 3</a:t>
                      </a:r>
                    </a:p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ja-JP" sz="1100" b="0" kern="120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MS PGothic" panose="020B0600070205080204" pitchFamily="34" charset="-128"/>
                          <a:cs typeface="+mn-cs"/>
                        </a:rPr>
                        <a:t>説明文をここに入力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US" sz="10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US" sz="10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50201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C1872241-8ABC-2675-C21F-E0FB4F7AD3E2}"/>
              </a:ext>
            </a:extLst>
          </p:cNvPr>
          <p:cNvSpPr/>
          <p:nvPr/>
        </p:nvSpPr>
        <p:spPr>
          <a:xfrm>
            <a:off x="2498858" y="2355847"/>
            <a:ext cx="4921850" cy="31668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635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タスク</a:t>
            </a:r>
            <a:endParaRPr 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5-Point Star 5">
            <a:extLst>
              <a:ext uri="{FF2B5EF4-FFF2-40B4-BE49-F238E27FC236}">
                <a16:creationId xmlns:a16="http://schemas.microsoft.com/office/drawing/2014/main" id="{05BBB17F-1C1B-F0AB-1FEE-DDA82BB61BD0}"/>
              </a:ext>
            </a:extLst>
          </p:cNvPr>
          <p:cNvSpPr/>
          <p:nvPr/>
        </p:nvSpPr>
        <p:spPr>
          <a:xfrm>
            <a:off x="2498858" y="2717913"/>
            <a:ext cx="217283" cy="214772"/>
          </a:xfrm>
          <a:prstGeom prst="star5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187751-8DC0-BEE1-59A4-816B5CC91CF4}"/>
              </a:ext>
            </a:extLst>
          </p:cNvPr>
          <p:cNvSpPr txBox="1"/>
          <p:nvPr/>
        </p:nvSpPr>
        <p:spPr>
          <a:xfrm>
            <a:off x="2716141" y="2717913"/>
            <a:ext cx="1529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sz="1200" b="1">
                <a:latin typeface="Century Gothic" panose="020B0502020202020204" pitchFamily="34" charset="0"/>
                <a:ea typeface="MS PGothic" panose="020B0600070205080204" pitchFamily="34" charset="-128"/>
              </a:rPr>
              <a:t>マイルストーン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438E290-8C5E-35D6-BCF4-EA6B223D454F}"/>
              </a:ext>
            </a:extLst>
          </p:cNvPr>
          <p:cNvSpPr/>
          <p:nvPr/>
        </p:nvSpPr>
        <p:spPr>
          <a:xfrm>
            <a:off x="4851250" y="2998570"/>
            <a:ext cx="5858999" cy="31668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635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タスク</a:t>
            </a:r>
            <a:endParaRPr lang="ja-JP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3FBE3E42-D5ED-EC7F-8B8A-52290716228E}"/>
              </a:ext>
            </a:extLst>
          </p:cNvPr>
          <p:cNvSpPr/>
          <p:nvPr/>
        </p:nvSpPr>
        <p:spPr>
          <a:xfrm>
            <a:off x="4851250" y="3390725"/>
            <a:ext cx="217283" cy="214772"/>
          </a:xfrm>
          <a:prstGeom prst="star5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9844F1-F5EB-7932-055C-EC98CF322061}"/>
              </a:ext>
            </a:extLst>
          </p:cNvPr>
          <p:cNvSpPr txBox="1"/>
          <p:nvPr/>
        </p:nvSpPr>
        <p:spPr>
          <a:xfrm>
            <a:off x="5068533" y="3390725"/>
            <a:ext cx="1529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sz="1200" b="1">
                <a:latin typeface="Century Gothic" panose="020B0502020202020204" pitchFamily="34" charset="0"/>
                <a:ea typeface="MS PGothic" panose="020B0600070205080204" pitchFamily="34" charset="-128"/>
              </a:rPr>
              <a:t>マイルストーン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36BAC03-1701-BF97-9B3F-5A12048131E3}"/>
              </a:ext>
            </a:extLst>
          </p:cNvPr>
          <p:cNvSpPr/>
          <p:nvPr/>
        </p:nvSpPr>
        <p:spPr>
          <a:xfrm>
            <a:off x="9415604" y="2359505"/>
            <a:ext cx="2202508" cy="31668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635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タスク</a:t>
            </a:r>
            <a:endParaRPr lang="ja-JP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CD521074-71EC-B4AB-AB13-25516837E4CF}"/>
              </a:ext>
            </a:extLst>
          </p:cNvPr>
          <p:cNvSpPr/>
          <p:nvPr/>
        </p:nvSpPr>
        <p:spPr>
          <a:xfrm>
            <a:off x="9967865" y="2712092"/>
            <a:ext cx="217283" cy="214772"/>
          </a:xfrm>
          <a:prstGeom prst="star5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DDD461-8528-6187-F10F-1182EB098404}"/>
              </a:ext>
            </a:extLst>
          </p:cNvPr>
          <p:cNvSpPr txBox="1"/>
          <p:nvPr/>
        </p:nvSpPr>
        <p:spPr>
          <a:xfrm>
            <a:off x="10185148" y="2712092"/>
            <a:ext cx="1529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sz="1200" b="1" dirty="0">
                <a:latin typeface="Century Gothic" panose="020B0502020202020204" pitchFamily="34" charset="0"/>
                <a:ea typeface="MS PGothic" panose="020B0600070205080204" pitchFamily="34" charset="-128"/>
              </a:rPr>
              <a:t>マイルストーン</a:t>
            </a:r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65C35907-C57B-3A7E-4F26-FD2520D56A54}"/>
              </a:ext>
            </a:extLst>
          </p:cNvPr>
          <p:cNvSpPr/>
          <p:nvPr/>
        </p:nvSpPr>
        <p:spPr>
          <a:xfrm>
            <a:off x="8277987" y="3390725"/>
            <a:ext cx="217283" cy="214772"/>
          </a:xfrm>
          <a:prstGeom prst="star5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0F77CA1-AE4A-10D3-64AC-5CD8E463CAC1}"/>
              </a:ext>
            </a:extLst>
          </p:cNvPr>
          <p:cNvSpPr txBox="1"/>
          <p:nvPr/>
        </p:nvSpPr>
        <p:spPr>
          <a:xfrm>
            <a:off x="8495270" y="3390725"/>
            <a:ext cx="1529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sz="1200" b="1">
                <a:latin typeface="Century Gothic" panose="020B0502020202020204" pitchFamily="34" charset="0"/>
                <a:ea typeface="MS PGothic" panose="020B0600070205080204" pitchFamily="34" charset="-128"/>
              </a:rPr>
              <a:t>マイルストーン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4BD9F79-5063-0818-B39C-A0E393607EB6}"/>
              </a:ext>
            </a:extLst>
          </p:cNvPr>
          <p:cNvSpPr/>
          <p:nvPr/>
        </p:nvSpPr>
        <p:spPr>
          <a:xfrm>
            <a:off x="2498858" y="3810506"/>
            <a:ext cx="3087130" cy="31668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635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タスク</a:t>
            </a:r>
            <a:endParaRPr lang="ja-JP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3FC21140-5BD1-4201-E9C5-229D3214D1E3}"/>
              </a:ext>
            </a:extLst>
          </p:cNvPr>
          <p:cNvSpPr/>
          <p:nvPr/>
        </p:nvSpPr>
        <p:spPr>
          <a:xfrm>
            <a:off x="2498858" y="4209825"/>
            <a:ext cx="217283" cy="214772"/>
          </a:xfrm>
          <a:prstGeom prst="star5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5EFFF"/>
              </a:solidFill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53FE988-6F12-07D0-AEC2-24FDB39158AE}"/>
              </a:ext>
            </a:extLst>
          </p:cNvPr>
          <p:cNvSpPr txBox="1"/>
          <p:nvPr/>
        </p:nvSpPr>
        <p:spPr>
          <a:xfrm>
            <a:off x="2716141" y="4209825"/>
            <a:ext cx="1529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sz="1200" b="1" dirty="0">
                <a:latin typeface="Century Gothic" panose="020B0502020202020204" pitchFamily="34" charset="0"/>
                <a:ea typeface="MS PGothic" panose="020B0600070205080204" pitchFamily="34" charset="-128"/>
              </a:rPr>
              <a:t>マイルストーン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DB940BB-2780-1C73-BD27-7ED6E934BBEF}"/>
              </a:ext>
            </a:extLst>
          </p:cNvPr>
          <p:cNvSpPr/>
          <p:nvPr/>
        </p:nvSpPr>
        <p:spPr>
          <a:xfrm>
            <a:off x="6409853" y="4526826"/>
            <a:ext cx="5382098" cy="31668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635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タスク</a:t>
            </a:r>
            <a:endParaRPr lang="ja-JP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5-Point Star 32">
            <a:extLst>
              <a:ext uri="{FF2B5EF4-FFF2-40B4-BE49-F238E27FC236}">
                <a16:creationId xmlns:a16="http://schemas.microsoft.com/office/drawing/2014/main" id="{466EB6A6-B00C-BA09-A51B-050A03D5872E}"/>
              </a:ext>
            </a:extLst>
          </p:cNvPr>
          <p:cNvSpPr/>
          <p:nvPr/>
        </p:nvSpPr>
        <p:spPr>
          <a:xfrm>
            <a:off x="4851250" y="4881324"/>
            <a:ext cx="217283" cy="214772"/>
          </a:xfrm>
          <a:prstGeom prst="star5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5EFFF"/>
              </a:solidFill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A8A5DF9-962B-0409-C1E3-72517C584167}"/>
              </a:ext>
            </a:extLst>
          </p:cNvPr>
          <p:cNvSpPr txBox="1"/>
          <p:nvPr/>
        </p:nvSpPr>
        <p:spPr>
          <a:xfrm>
            <a:off x="5068533" y="4881324"/>
            <a:ext cx="1529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sz="1200" b="1">
                <a:latin typeface="Century Gothic" panose="020B0502020202020204" pitchFamily="34" charset="0"/>
                <a:ea typeface="MS PGothic" panose="020B0600070205080204" pitchFamily="34" charset="-128"/>
              </a:rPr>
              <a:t>マイルストーン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6890EB0-7A60-2F0B-79F6-AF30245F6047}"/>
              </a:ext>
            </a:extLst>
          </p:cNvPr>
          <p:cNvSpPr/>
          <p:nvPr/>
        </p:nvSpPr>
        <p:spPr>
          <a:xfrm>
            <a:off x="6929021" y="3818666"/>
            <a:ext cx="2866829" cy="31668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635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タスク</a:t>
            </a:r>
            <a:endParaRPr lang="ja-JP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5-Point Star 35">
            <a:extLst>
              <a:ext uri="{FF2B5EF4-FFF2-40B4-BE49-F238E27FC236}">
                <a16:creationId xmlns:a16="http://schemas.microsoft.com/office/drawing/2014/main" id="{F9FB2767-0B1D-6732-F781-74BB1FC8CF45}"/>
              </a:ext>
            </a:extLst>
          </p:cNvPr>
          <p:cNvSpPr/>
          <p:nvPr/>
        </p:nvSpPr>
        <p:spPr>
          <a:xfrm>
            <a:off x="5451608" y="4209825"/>
            <a:ext cx="217283" cy="214772"/>
          </a:xfrm>
          <a:prstGeom prst="star5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5EFFF"/>
              </a:solidFill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35FBCFF-C1BE-B860-6ABC-523147D1E69E}"/>
              </a:ext>
            </a:extLst>
          </p:cNvPr>
          <p:cNvSpPr txBox="1"/>
          <p:nvPr/>
        </p:nvSpPr>
        <p:spPr>
          <a:xfrm>
            <a:off x="5668891" y="4209825"/>
            <a:ext cx="1529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sz="1200" b="1">
                <a:latin typeface="Century Gothic" panose="020B0502020202020204" pitchFamily="34" charset="0"/>
                <a:ea typeface="MS PGothic" panose="020B0600070205080204" pitchFamily="34" charset="-128"/>
              </a:rPr>
              <a:t>マイルストーン</a:t>
            </a:r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407CB85B-6451-FBE5-28F2-418AE9B5F4CF}"/>
              </a:ext>
            </a:extLst>
          </p:cNvPr>
          <p:cNvSpPr/>
          <p:nvPr/>
        </p:nvSpPr>
        <p:spPr>
          <a:xfrm>
            <a:off x="9124433" y="4209825"/>
            <a:ext cx="217283" cy="214772"/>
          </a:xfrm>
          <a:prstGeom prst="star5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5EFFF"/>
              </a:solidFill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CE864D0-ADB4-6C42-8062-BC8997B58594}"/>
              </a:ext>
            </a:extLst>
          </p:cNvPr>
          <p:cNvSpPr txBox="1"/>
          <p:nvPr/>
        </p:nvSpPr>
        <p:spPr>
          <a:xfrm>
            <a:off x="9341716" y="4209825"/>
            <a:ext cx="1529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sz="1200" b="1">
                <a:latin typeface="Century Gothic" panose="020B0502020202020204" pitchFamily="34" charset="0"/>
                <a:ea typeface="MS PGothic" panose="020B0600070205080204" pitchFamily="34" charset="-128"/>
              </a:rPr>
              <a:t>マイルストーン</a:t>
            </a:r>
          </a:p>
        </p:txBody>
      </p:sp>
      <p:sp>
        <p:nvSpPr>
          <p:cNvPr id="40" name="5-Point Star 39">
            <a:extLst>
              <a:ext uri="{FF2B5EF4-FFF2-40B4-BE49-F238E27FC236}">
                <a16:creationId xmlns:a16="http://schemas.microsoft.com/office/drawing/2014/main" id="{0B961EE2-8DD3-BD2D-165E-911157303E6D}"/>
              </a:ext>
            </a:extLst>
          </p:cNvPr>
          <p:cNvSpPr/>
          <p:nvPr/>
        </p:nvSpPr>
        <p:spPr>
          <a:xfrm>
            <a:off x="6981542" y="4887145"/>
            <a:ext cx="217283" cy="214772"/>
          </a:xfrm>
          <a:prstGeom prst="star5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5EFFF"/>
              </a:solidFill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7B86EBF-9B10-F029-742E-7F755626701D}"/>
              </a:ext>
            </a:extLst>
          </p:cNvPr>
          <p:cNvSpPr txBox="1"/>
          <p:nvPr/>
        </p:nvSpPr>
        <p:spPr>
          <a:xfrm>
            <a:off x="7198825" y="4887145"/>
            <a:ext cx="1529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sz="1200" b="1" dirty="0">
                <a:latin typeface="Century Gothic" panose="020B0502020202020204" pitchFamily="34" charset="0"/>
                <a:ea typeface="MS PGothic" panose="020B0600070205080204" pitchFamily="34" charset="-128"/>
              </a:rPr>
              <a:t>マイルストーン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C6BFBA5-6F2F-EEAD-43AB-5982B1D27DF9}"/>
              </a:ext>
            </a:extLst>
          </p:cNvPr>
          <p:cNvSpPr/>
          <p:nvPr/>
        </p:nvSpPr>
        <p:spPr>
          <a:xfrm>
            <a:off x="2498858" y="5263291"/>
            <a:ext cx="3087130" cy="31668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635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タスク</a:t>
            </a:r>
            <a:endParaRPr lang="ja-JP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5-Point Star 42">
            <a:extLst>
              <a:ext uri="{FF2B5EF4-FFF2-40B4-BE49-F238E27FC236}">
                <a16:creationId xmlns:a16="http://schemas.microsoft.com/office/drawing/2014/main" id="{321980BC-8A23-8F1F-9B5F-79C229A9678D}"/>
              </a:ext>
            </a:extLst>
          </p:cNvPr>
          <p:cNvSpPr/>
          <p:nvPr/>
        </p:nvSpPr>
        <p:spPr>
          <a:xfrm>
            <a:off x="2498858" y="5664401"/>
            <a:ext cx="217283" cy="214772"/>
          </a:xfrm>
          <a:prstGeom prst="star5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347DEF0-540F-7E7E-B608-4A3E08B3F925}"/>
              </a:ext>
            </a:extLst>
          </p:cNvPr>
          <p:cNvSpPr txBox="1"/>
          <p:nvPr/>
        </p:nvSpPr>
        <p:spPr>
          <a:xfrm>
            <a:off x="2716141" y="5664401"/>
            <a:ext cx="1529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sz="1200" b="1">
                <a:latin typeface="Century Gothic" panose="020B0502020202020204" pitchFamily="34" charset="0"/>
                <a:ea typeface="MS PGothic" panose="020B0600070205080204" pitchFamily="34" charset="-128"/>
              </a:rPr>
              <a:t>マイルストーン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68AF546-5240-EB46-FD8E-5FD540AF7B9D}"/>
              </a:ext>
            </a:extLst>
          </p:cNvPr>
          <p:cNvSpPr/>
          <p:nvPr/>
        </p:nvSpPr>
        <p:spPr>
          <a:xfrm>
            <a:off x="4553893" y="5947322"/>
            <a:ext cx="6902379" cy="31668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635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タスク</a:t>
            </a:r>
            <a:endParaRPr lang="ja-JP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987DD75-CFF0-42C4-965A-EF32B6A4C9D5}"/>
              </a:ext>
            </a:extLst>
          </p:cNvPr>
          <p:cNvSpPr/>
          <p:nvPr/>
        </p:nvSpPr>
        <p:spPr>
          <a:xfrm>
            <a:off x="8646059" y="5271451"/>
            <a:ext cx="2208589" cy="31668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635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タスク</a:t>
            </a:r>
            <a:endParaRPr lang="ja-JP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7" name="5-Point Star 46">
            <a:extLst>
              <a:ext uri="{FF2B5EF4-FFF2-40B4-BE49-F238E27FC236}">
                <a16:creationId xmlns:a16="http://schemas.microsoft.com/office/drawing/2014/main" id="{0C9399B8-EE92-FE48-D65B-ACFE344F953B}"/>
              </a:ext>
            </a:extLst>
          </p:cNvPr>
          <p:cNvSpPr/>
          <p:nvPr/>
        </p:nvSpPr>
        <p:spPr>
          <a:xfrm>
            <a:off x="9460871" y="5664401"/>
            <a:ext cx="217283" cy="214772"/>
          </a:xfrm>
          <a:prstGeom prst="star5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1700BFB-D873-4EC2-84F7-16D0765F0EF1}"/>
              </a:ext>
            </a:extLst>
          </p:cNvPr>
          <p:cNvSpPr txBox="1"/>
          <p:nvPr/>
        </p:nvSpPr>
        <p:spPr>
          <a:xfrm>
            <a:off x="9678154" y="5645351"/>
            <a:ext cx="1529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sz="1200" b="1" dirty="0">
                <a:latin typeface="Century Gothic" panose="020B0502020202020204" pitchFamily="34" charset="0"/>
                <a:ea typeface="MS PGothic" panose="020B0600070205080204" pitchFamily="34" charset="-128"/>
              </a:rPr>
              <a:t>マイルストーン</a:t>
            </a:r>
          </a:p>
        </p:txBody>
      </p:sp>
      <p:sp>
        <p:nvSpPr>
          <p:cNvPr id="49" name="5-Point Star 48">
            <a:extLst>
              <a:ext uri="{FF2B5EF4-FFF2-40B4-BE49-F238E27FC236}">
                <a16:creationId xmlns:a16="http://schemas.microsoft.com/office/drawing/2014/main" id="{CC859613-05AE-F7AD-CC3C-116EEB6B9DA3}"/>
              </a:ext>
            </a:extLst>
          </p:cNvPr>
          <p:cNvSpPr/>
          <p:nvPr/>
        </p:nvSpPr>
        <p:spPr>
          <a:xfrm>
            <a:off x="6981542" y="6342611"/>
            <a:ext cx="217283" cy="214772"/>
          </a:xfrm>
          <a:prstGeom prst="star5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3FC8D3E-5FAA-9498-E569-2D2454169505}"/>
              </a:ext>
            </a:extLst>
          </p:cNvPr>
          <p:cNvSpPr txBox="1"/>
          <p:nvPr/>
        </p:nvSpPr>
        <p:spPr>
          <a:xfrm>
            <a:off x="7198825" y="6342611"/>
            <a:ext cx="1529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sz="1200" b="1">
                <a:latin typeface="Century Gothic" panose="020B0502020202020204" pitchFamily="34" charset="0"/>
                <a:ea typeface="MS PGothic" panose="020B0600070205080204" pitchFamily="34" charset="-128"/>
              </a:rPr>
              <a:t>マイルストーン</a:t>
            </a:r>
          </a:p>
        </p:txBody>
      </p:sp>
      <p:sp>
        <p:nvSpPr>
          <p:cNvPr id="51" name="5-Point Star 50">
            <a:extLst>
              <a:ext uri="{FF2B5EF4-FFF2-40B4-BE49-F238E27FC236}">
                <a16:creationId xmlns:a16="http://schemas.microsoft.com/office/drawing/2014/main" id="{66B31F12-DA22-1F5A-296C-6D2184101251}"/>
              </a:ext>
            </a:extLst>
          </p:cNvPr>
          <p:cNvSpPr/>
          <p:nvPr/>
        </p:nvSpPr>
        <p:spPr>
          <a:xfrm>
            <a:off x="4553893" y="6335027"/>
            <a:ext cx="217283" cy="214772"/>
          </a:xfrm>
          <a:prstGeom prst="star5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D3B6B89-2820-B293-BAB5-68CB3117AC76}"/>
              </a:ext>
            </a:extLst>
          </p:cNvPr>
          <p:cNvSpPr txBox="1"/>
          <p:nvPr/>
        </p:nvSpPr>
        <p:spPr>
          <a:xfrm>
            <a:off x="4771176" y="6335027"/>
            <a:ext cx="1529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sz="1200" b="1">
                <a:latin typeface="Century Gothic" panose="020B0502020202020204" pitchFamily="34" charset="0"/>
                <a:ea typeface="MS PGothic" panose="020B0600070205080204" pitchFamily="34" charset="-128"/>
              </a:rPr>
              <a:t>マイルストーン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9332BABA-E3C6-F3B8-7B81-305DF6D4BCF2}"/>
              </a:ext>
            </a:extLst>
          </p:cNvPr>
          <p:cNvSpPr txBox="1">
            <a:spLocks/>
          </p:cNvSpPr>
          <p:nvPr/>
        </p:nvSpPr>
        <p:spPr>
          <a:xfrm>
            <a:off x="1686791" y="198783"/>
            <a:ext cx="8818418" cy="6444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2026</a:t>
            </a:r>
            <a:r>
              <a:rPr lang="ja-JP" altLang="en-US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年ロードマップ</a:t>
            </a:r>
            <a:endParaRPr lang="ja-JP" altLang="ru-RU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90537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Gantt-Chart-with-Dependencies_PowerPoint" id="{66D5AC15-DC8F-1B4B-919D-6A46CB5EAC23}" vid="{6D174A49-E34E-2C40-9083-D339CF5F8A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4969</TotalTime>
  <Words>83</Words>
  <Application>Microsoft Office PowerPoint</Application>
  <PresentationFormat>ワイド画面</PresentationFormat>
  <Paragraphs>39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Arial</vt:lpstr>
      <vt:lpstr>Calibri</vt:lpstr>
      <vt:lpstr>Calibri Light</vt:lpstr>
      <vt:lpstr>Century Gothic</vt:lpstr>
      <vt:lpstr>Тема Office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野邊隆弘</dc:creator>
  <cp:lastModifiedBy>隆弘 野邊</cp:lastModifiedBy>
  <cp:revision>28</cp:revision>
  <cp:lastPrinted>2020-08-31T22:23:58Z</cp:lastPrinted>
  <dcterms:created xsi:type="dcterms:W3CDTF">2020-09-16T17:09:31Z</dcterms:created>
  <dcterms:modified xsi:type="dcterms:W3CDTF">2026-01-17T00:31:04Z</dcterms:modified>
</cp:coreProperties>
</file>