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248900" cy="6045200"/>
  <p:notesSz cx="10248900" cy="6045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5" d="100"/>
          <a:sy n="135" d="100"/>
        </p:scale>
        <p:origin x="456" y="1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34601" y="608032"/>
            <a:ext cx="5169534" cy="4375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37335" y="3385312"/>
            <a:ext cx="7174230" cy="1511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12445" y="1390396"/>
            <a:ext cx="4458271" cy="3989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78183" y="1390396"/>
            <a:ext cx="4458271" cy="3989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1427" y="341904"/>
            <a:ext cx="9562997" cy="536774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11063" y="1097549"/>
            <a:ext cx="432488" cy="38422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999862" y="2149240"/>
            <a:ext cx="381047" cy="61285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785952" y="2328840"/>
            <a:ext cx="682709" cy="96658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2445" y="241808"/>
            <a:ext cx="9224010" cy="9672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2445" y="1390396"/>
            <a:ext cx="9224010" cy="3989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84626" y="5622036"/>
            <a:ext cx="3279648" cy="302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12445" y="5622036"/>
            <a:ext cx="2357247" cy="302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379208" y="5622036"/>
            <a:ext cx="2357247" cy="302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ＭＳ ゴシック"/>
                <a:cs typeface="ＭＳ ゴシック"/>
              </a:rPr>
              <a:t>上場企業の営業部門の組織構造図</a:t>
            </a:r>
            <a:endParaRPr sz="2700">
              <a:latin typeface="ＭＳ ゴシック"/>
              <a:cs typeface="ＭＳ ゴシック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30068" y="2025528"/>
            <a:ext cx="78803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5" dirty="0">
                <a:solidFill>
                  <a:srgbClr val="FFFFFF"/>
                </a:solidFill>
                <a:latin typeface="ＭＳ ゴシック"/>
                <a:cs typeface="ＭＳ ゴシック"/>
              </a:rPr>
              <a:t>営業部長</a:t>
            </a:r>
            <a:endParaRPr sz="1500">
              <a:latin typeface="ＭＳ ゴシック"/>
              <a:cs typeface="ＭＳ ゴシック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9695" y="3365544"/>
            <a:ext cx="15627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FFFFFF"/>
                </a:solidFill>
                <a:latin typeface="ＭＳ ゴシック"/>
                <a:cs typeface="ＭＳ ゴシック"/>
              </a:rPr>
              <a:t>東日本営業マネージャー</a:t>
            </a:r>
            <a:endParaRPr sz="1100">
              <a:latin typeface="ＭＳ ゴシック"/>
              <a:cs typeface="ＭＳ ゴシック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48673" y="3365544"/>
            <a:ext cx="15627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FFFFFF"/>
                </a:solidFill>
                <a:latin typeface="ＭＳ ゴシック"/>
                <a:cs typeface="ＭＳ ゴシック"/>
              </a:rPr>
              <a:t>西日本営業マネージャー</a:t>
            </a:r>
            <a:endParaRPr sz="1100">
              <a:latin typeface="ＭＳ ゴシック"/>
              <a:cs typeface="ＭＳ ゴシック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40242" y="3371894"/>
            <a:ext cx="14230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FFFFFF"/>
                </a:solidFill>
                <a:latin typeface="ＭＳ ゴシック"/>
                <a:cs typeface="ＭＳ ゴシック"/>
              </a:rPr>
              <a:t>主要顧客マネージャー</a:t>
            </a:r>
            <a:endParaRPr sz="1100">
              <a:latin typeface="ＭＳ ゴシック"/>
              <a:cs typeface="ＭＳ ゴシック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20087" y="4024120"/>
            <a:ext cx="1143635" cy="4286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1100" spc="-10" dirty="0">
                <a:solidFill>
                  <a:srgbClr val="FFFFFF"/>
                </a:solidFill>
                <a:latin typeface="ＭＳ ゴシック"/>
                <a:cs typeface="ＭＳ ゴシック"/>
              </a:rPr>
              <a:t>東日本営業</a:t>
            </a:r>
            <a:endParaRPr sz="1100">
              <a:latin typeface="ＭＳ ゴシック"/>
              <a:cs typeface="ＭＳ ゴシック"/>
            </a:endParaRPr>
          </a:p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100" spc="-10" dirty="0">
                <a:solidFill>
                  <a:srgbClr val="FFFFFF"/>
                </a:solidFill>
                <a:latin typeface="ＭＳ ゴシック"/>
                <a:cs typeface="ＭＳ ゴシック"/>
              </a:rPr>
              <a:t>スーパーバイザー</a:t>
            </a:r>
            <a:endParaRPr sz="1100">
              <a:latin typeface="ＭＳ ゴシック"/>
              <a:cs typeface="ＭＳ ゴシック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61772" y="4024120"/>
            <a:ext cx="1143635" cy="4286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1100" spc="-10" dirty="0">
                <a:solidFill>
                  <a:srgbClr val="FFFFFF"/>
                </a:solidFill>
                <a:latin typeface="ＭＳ ゴシック"/>
                <a:cs typeface="ＭＳ ゴシック"/>
              </a:rPr>
              <a:t>西日本営業</a:t>
            </a:r>
            <a:endParaRPr sz="1100">
              <a:latin typeface="ＭＳ ゴシック"/>
              <a:cs typeface="ＭＳ ゴシック"/>
            </a:endParaRPr>
          </a:p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100" spc="-10" dirty="0">
                <a:solidFill>
                  <a:srgbClr val="FFFFFF"/>
                </a:solidFill>
                <a:latin typeface="ＭＳ ゴシック"/>
                <a:cs typeface="ＭＳ ゴシック"/>
              </a:rPr>
              <a:t>スーパーハイザー</a:t>
            </a:r>
            <a:endParaRPr sz="1100">
              <a:latin typeface="ＭＳ ゴシック"/>
              <a:cs typeface="ＭＳ ゴシック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05704" y="4024120"/>
            <a:ext cx="1143635" cy="428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3995">
              <a:lnSpc>
                <a:spcPct val="120100"/>
              </a:lnSpc>
              <a:spcBef>
                <a:spcPts val="100"/>
              </a:spcBef>
            </a:pPr>
            <a:r>
              <a:rPr sz="1100" spc="-10" dirty="0">
                <a:solidFill>
                  <a:srgbClr val="FFFFFF"/>
                </a:solidFill>
                <a:latin typeface="ＭＳ ゴシック"/>
                <a:cs typeface="ＭＳ ゴシック"/>
              </a:rPr>
              <a:t>アカウント</a:t>
            </a:r>
            <a:r>
              <a:rPr sz="1100" spc="500" dirty="0">
                <a:solidFill>
                  <a:srgbClr val="FFFFFF"/>
                </a:solidFill>
                <a:latin typeface="ＭＳ ゴシック"/>
                <a:cs typeface="ＭＳ ゴシック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ＭＳ ゴシック"/>
                <a:cs typeface="ＭＳ ゴシック"/>
              </a:rPr>
              <a:t>スーパーバイザー</a:t>
            </a:r>
            <a:endParaRPr sz="1100">
              <a:latin typeface="ＭＳ ゴシック"/>
              <a:cs typeface="ＭＳ ゴシック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0088" y="5042152"/>
            <a:ext cx="11436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FFFFFF"/>
                </a:solidFill>
                <a:latin typeface="ＭＳ ゴシック"/>
                <a:cs typeface="ＭＳ ゴシック"/>
              </a:rPr>
              <a:t>東日本営業担当者</a:t>
            </a:r>
            <a:endParaRPr sz="1100">
              <a:latin typeface="ＭＳ ゴシック"/>
              <a:cs typeface="ＭＳ ゴシック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66223" y="5042152"/>
            <a:ext cx="11436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FFFFFF"/>
                </a:solidFill>
                <a:latin typeface="ＭＳ ゴシック"/>
                <a:cs typeface="ＭＳ ゴシック"/>
              </a:rPr>
              <a:t>西日本営業担当者</a:t>
            </a:r>
            <a:endParaRPr sz="1100">
              <a:latin typeface="ＭＳ ゴシック"/>
              <a:cs typeface="ＭＳ ゴシック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33897" y="5042152"/>
            <a:ext cx="17024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FFFFFF"/>
                </a:solidFill>
                <a:latin typeface="ＭＳ ゴシック"/>
                <a:cs typeface="ＭＳ ゴシック"/>
              </a:rPr>
              <a:t>アカウントスペシャリスト</a:t>
            </a:r>
            <a:endParaRPr sz="1100">
              <a:latin typeface="ＭＳ ゴシック"/>
              <a:cs typeface="ＭＳ ゴシック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</Words>
  <Application>Microsoft Office PowerPoint</Application>
  <PresentationFormat>ユーザー設定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ＭＳ ゴシック</vt:lpstr>
      <vt:lpstr>Calibri</vt:lpstr>
      <vt:lpstr>Office Theme</vt:lpstr>
      <vt:lpstr>上場企業の営業部門の組織構造図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上場企業の営業部門の組織構造図</dc:title>
  <cp:lastModifiedBy>吕文开luclv</cp:lastModifiedBy>
  <cp:revision>1</cp:revision>
  <dcterms:created xsi:type="dcterms:W3CDTF">2026-03-28T04:20:37Z</dcterms:created>
  <dcterms:modified xsi:type="dcterms:W3CDTF">2026-04-07T02:01:24Z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2026-03-28T00:00:00Z</vt:filetime>
  </property>
  <property fmtid="{D5CDD505-2E9C-101B-9397-08002B2CF9AE}" pid="3" name="Producer">
    <vt:lpwstr>Qt 5.15.2</vt:lpwstr>
  </property>
  <property fmtid="{D5CDD505-2E9C-101B-9397-08002B2CF9AE}" pid="4" name="LastSaved">
    <vt:filetime>2026-03-28T00:00:00Z</vt:filetime>
  </property>
</Properties>
</file>