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248900" cy="6045200"/>
  <p:notesSz cx="10248900" cy="604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456" y="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8667" y="1874012"/>
            <a:ext cx="8711565" cy="1269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37335" y="3385312"/>
            <a:ext cx="7174230" cy="151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2445" y="1390396"/>
            <a:ext cx="4458271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78183" y="1390396"/>
            <a:ext cx="4458271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1427" y="341904"/>
            <a:ext cx="9559948" cy="536469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16231" y="1512256"/>
            <a:ext cx="447730" cy="78051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50039" y="1212880"/>
            <a:ext cx="1383836" cy="37533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92634" y="3984871"/>
            <a:ext cx="856086" cy="65222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32269" y="3914123"/>
            <a:ext cx="767810" cy="8872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29906" y="626450"/>
            <a:ext cx="362966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ＭＳ ゴシック"/>
                <a:cs typeface="ＭＳ 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2445" y="1390396"/>
            <a:ext cx="9224010" cy="3989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84626" y="5622036"/>
            <a:ext cx="3279648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2445" y="5622036"/>
            <a:ext cx="2357247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79208" y="5622036"/>
            <a:ext cx="2357247" cy="30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8050" y="660400"/>
            <a:ext cx="1841944" cy="330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 err="1">
                <a:latin typeface="ＭＳ 明朝" panose="02020609040205080304" pitchFamily="49" charset="-128"/>
                <a:ea typeface="ＭＳ 明朝" panose="02020609040205080304" pitchFamily="49" charset="-128"/>
                <a:cs typeface="Arial"/>
              </a:rPr>
              <a:t>IT</a:t>
            </a:r>
            <a:r>
              <a:rPr b="1" spc="-5" dirty="0" err="1">
                <a:latin typeface="ＭＳ 明朝" panose="02020609040205080304" pitchFamily="49" charset="-128"/>
                <a:ea typeface="ＭＳ 明朝" panose="02020609040205080304" pitchFamily="49" charset="-128"/>
              </a:rPr>
              <a:t>企業の組織図</a:t>
            </a:r>
            <a:endParaRPr sz="2000" b="1" dirty="0">
              <a:latin typeface="ＭＳ 明朝" panose="02020609040205080304" pitchFamily="49" charset="-128"/>
              <a:ea typeface="ＭＳ 明朝" panose="02020609040205080304" pitchFamily="49" charset="-128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10228" y="660400"/>
            <a:ext cx="3371822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5" dirty="0">
                <a:latin typeface="ＭＳ 明朝" panose="02020609040205080304" pitchFamily="49" charset="-128"/>
                <a:ea typeface="ＭＳ 明朝" panose="02020609040205080304" pitchFamily="49" charset="-128"/>
                <a:cs typeface="ＭＳ ゴシック"/>
              </a:rPr>
              <a:t>(開発•プロダクト部門中心)</a:t>
            </a:r>
            <a:endParaRPr sz="1900" b="1" dirty="0">
              <a:latin typeface="ＭＳ 明朝" panose="02020609040205080304" pitchFamily="49" charset="-128"/>
              <a:ea typeface="ＭＳ 明朝" panose="02020609040205080304" pitchFamily="49" charset="-128"/>
              <a:cs typeface="ＭＳ ゴシック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0230" y="1458403"/>
            <a:ext cx="81026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ＭＳ ゴシック"/>
                <a:cs typeface="ＭＳ ゴシック"/>
              </a:rPr>
              <a:t>ヤマダ•タロウ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9122" y="1979166"/>
            <a:ext cx="81026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ＭＳ ゴシック"/>
                <a:cs typeface="ＭＳ ゴシック"/>
              </a:rPr>
              <a:t>コバヤシ•ハナ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14527" y="1794793"/>
            <a:ext cx="1111885" cy="4711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100" spc="-10" dirty="0">
                <a:solidFill>
                  <a:srgbClr val="392507"/>
                </a:solidFill>
                <a:latin typeface="ＭＳ ゴシック"/>
                <a:cs typeface="ＭＳ ゴシック"/>
              </a:rPr>
              <a:t>スズキ •アイ</a:t>
            </a:r>
            <a:endParaRPr sz="1100">
              <a:latin typeface="ＭＳ ゴシック"/>
              <a:cs typeface="ＭＳ ゴシック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950" spc="-10" dirty="0">
                <a:solidFill>
                  <a:srgbClr val="392507"/>
                </a:solidFill>
                <a:latin typeface="ＭＳ ゴシック"/>
                <a:cs typeface="ＭＳ ゴシック"/>
              </a:rPr>
              <a:t>プロダクト管理部長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6280" y="1294552"/>
            <a:ext cx="10420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392507"/>
                </a:solidFill>
                <a:latin typeface="ＭＳ ゴシック"/>
                <a:cs typeface="ＭＳ ゴシック"/>
              </a:rPr>
              <a:t>革新的テクノロジスト</a:t>
            </a:r>
            <a:endParaRPr sz="800">
              <a:latin typeface="ＭＳ ゴシック"/>
              <a:cs typeface="ＭＳ ゴシック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57875" y="1794793"/>
            <a:ext cx="991235" cy="4711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660"/>
              </a:spcBef>
            </a:pPr>
            <a:r>
              <a:rPr sz="1100" spc="-10" dirty="0">
                <a:solidFill>
                  <a:srgbClr val="392507"/>
                </a:solidFill>
                <a:latin typeface="ＭＳ ゴシック"/>
                <a:cs typeface="ＭＳ ゴシック"/>
              </a:rPr>
              <a:t>カトウ•ヒロシ</a:t>
            </a:r>
            <a:endParaRPr sz="1100">
              <a:latin typeface="ＭＳ ゴシック"/>
              <a:cs typeface="ＭＳ ゴシック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950" spc="45" dirty="0">
                <a:solidFill>
                  <a:srgbClr val="392507"/>
                </a:solidFill>
                <a:latin typeface="ＭＳ ゴシック"/>
                <a:cs typeface="ＭＳ ゴシック"/>
              </a:rPr>
              <a:t>技 硏究照発部長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6914" y="2503741"/>
            <a:ext cx="62928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ＭＳ ゴシック"/>
                <a:cs typeface="ＭＳ ゴシック"/>
              </a:rPr>
              <a:t>仆ウ・ケン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0045" y="2915406"/>
            <a:ext cx="749935" cy="67627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710"/>
              </a:spcBef>
            </a:pPr>
            <a:r>
              <a:rPr sz="1300" spc="-20" dirty="0">
                <a:latin typeface="ＭＳ ゴシック"/>
                <a:cs typeface="ＭＳ ゴシック"/>
              </a:rPr>
              <a:t>タナカ</a:t>
            </a:r>
            <a:endParaRPr sz="1300">
              <a:latin typeface="ＭＳ ゴシック"/>
              <a:cs typeface="ＭＳ ゴシック"/>
            </a:endParaRPr>
          </a:p>
          <a:p>
            <a:pPr marL="12700" marR="5080" indent="118745">
              <a:lnSpc>
                <a:spcPct val="120200"/>
              </a:lnSpc>
              <a:spcBef>
                <a:spcPts val="215"/>
              </a:spcBef>
            </a:pPr>
            <a:r>
              <a:rPr sz="950" spc="-15" dirty="0">
                <a:latin typeface="ＭＳ ゴシック"/>
                <a:cs typeface="ＭＳ ゴシック"/>
              </a:rPr>
              <a:t>ゼネラル</a:t>
            </a:r>
            <a:r>
              <a:rPr sz="950" spc="-50" dirty="0">
                <a:latin typeface="ＭＳ ゴシック"/>
                <a:cs typeface="ＭＳ ゴシック"/>
              </a:rPr>
              <a:t> </a:t>
            </a:r>
            <a:r>
              <a:rPr sz="950" spc="-10" dirty="0">
                <a:latin typeface="ＭＳ ゴシック"/>
                <a:cs typeface="ＭＳ ゴシック"/>
              </a:rPr>
              <a:t>マネージャー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11961" y="1458402"/>
            <a:ext cx="7499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 err="1">
                <a:latin typeface="ＭＳ ゴシック"/>
                <a:cs typeface="ＭＳ ゴシック"/>
              </a:rPr>
              <a:t>ヨシダ</a:t>
            </a:r>
            <a:r>
              <a:rPr lang="en-US" sz="950" spc="-10" dirty="0">
                <a:latin typeface="ＭＳ ゴシック"/>
                <a:cs typeface="ＭＳ ゴシック"/>
              </a:rPr>
              <a:t> </a:t>
            </a:r>
            <a:r>
              <a:rPr sz="950" spc="-10" dirty="0" err="1">
                <a:latin typeface="ＭＳ ゴシック"/>
                <a:cs typeface="ＭＳ ゴシック"/>
              </a:rPr>
              <a:t>ユキ</a:t>
            </a:r>
            <a:endParaRPr sz="950" dirty="0">
              <a:latin typeface="ＭＳ ゴシック"/>
              <a:cs typeface="ＭＳ ゴシック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25589" y="1973451"/>
            <a:ext cx="8940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 err="1">
                <a:latin typeface="ＭＳ ゴシック"/>
                <a:cs typeface="ＭＳ ゴシック"/>
              </a:rPr>
              <a:t>マツモト•レイ</a:t>
            </a:r>
            <a:endParaRPr sz="950" dirty="0">
              <a:latin typeface="ＭＳ ゴシック"/>
              <a:cs typeface="ＭＳ ゴシック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66820" y="2679023"/>
            <a:ext cx="60325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Arial"/>
                <a:cs typeface="Arial"/>
              </a:rPr>
              <a:t>*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16356" y="2433927"/>
            <a:ext cx="1070610" cy="19017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539115" marR="5080" indent="-527050">
              <a:lnSpc>
                <a:spcPct val="129400"/>
              </a:lnSpc>
              <a:spcBef>
                <a:spcPts val="219"/>
              </a:spcBef>
            </a:pPr>
            <a:r>
              <a:rPr sz="950" spc="-10" dirty="0" err="1">
                <a:latin typeface="ＭＳ ゴシック"/>
                <a:cs typeface="ＭＳ ゴシック"/>
              </a:rPr>
              <a:t>ナカムラ・アキラ</a:t>
            </a:r>
            <a:r>
              <a:rPr sz="950" spc="-50" dirty="0">
                <a:latin typeface="ＭＳ ゴシック"/>
                <a:cs typeface="ＭＳ ゴシック"/>
              </a:rPr>
              <a:t> </a:t>
            </a:r>
            <a:r>
              <a:rPr sz="700" spc="-50" dirty="0">
                <a:latin typeface="Arial"/>
                <a:cs typeface="Arial"/>
              </a:rPr>
              <a:t>1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0229" y="3897103"/>
            <a:ext cx="1004569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 err="1">
                <a:latin typeface="ＭＳ ゴシック"/>
                <a:cs typeface="ＭＳ ゴシック"/>
              </a:rPr>
              <a:t>キムラ・タクヤ</a:t>
            </a:r>
            <a:r>
              <a:rPr sz="950" dirty="0">
                <a:latin typeface="ＭＳ ゴシック"/>
                <a:cs typeface="ＭＳ ゴシック"/>
              </a:rPr>
              <a:t> 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9120" y="4402626"/>
            <a:ext cx="87058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ＭＳ ゴシック"/>
                <a:cs typeface="ＭＳ ゴシック"/>
              </a:rPr>
              <a:t>ミウラ・サトシ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80866" y="4259098"/>
            <a:ext cx="1143635" cy="33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marR="5080" indent="-15875">
              <a:lnSpc>
                <a:spcPct val="118200"/>
              </a:lnSpc>
              <a:spcBef>
                <a:spcPts val="100"/>
              </a:spcBef>
            </a:pPr>
            <a:r>
              <a:rPr sz="1100" spc="-30" dirty="0">
                <a:solidFill>
                  <a:srgbClr val="392507"/>
                </a:solidFill>
                <a:latin typeface="ＭＳ ゴシック"/>
                <a:cs typeface="ＭＳ ゴシック"/>
              </a:rPr>
              <a:t>サイトウ •</a:t>
            </a:r>
            <a:r>
              <a:rPr sz="1100" spc="-30" dirty="0" err="1">
                <a:solidFill>
                  <a:srgbClr val="392507"/>
                </a:solidFill>
                <a:latin typeface="ＭＳ ゴシック"/>
                <a:cs typeface="ＭＳ ゴシック"/>
              </a:rPr>
              <a:t>マコト</a:t>
            </a:r>
            <a:r>
              <a:rPr sz="800" spc="-10" dirty="0" err="1">
                <a:solidFill>
                  <a:srgbClr val="392507"/>
                </a:solidFill>
                <a:latin typeface="ＭＳ ゴシック"/>
                <a:cs typeface="ＭＳ ゴシック"/>
              </a:rPr>
              <a:t>運用マネージャ</a:t>
            </a:r>
            <a:r>
              <a:rPr sz="800" spc="-10" dirty="0">
                <a:solidFill>
                  <a:srgbClr val="392507"/>
                </a:solidFill>
                <a:latin typeface="ＭＳ ゴシック"/>
                <a:cs typeface="ＭＳ ゴシック"/>
              </a:rPr>
              <a:t>ー</a:t>
            </a:r>
            <a:endParaRPr sz="800" dirty="0">
              <a:latin typeface="ＭＳ ゴシック"/>
              <a:cs typeface="ＭＳ ゴシック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15957" y="4240046"/>
            <a:ext cx="1194435" cy="3674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00">
              <a:lnSpc>
                <a:spcPct val="123900"/>
              </a:lnSpc>
              <a:spcBef>
                <a:spcPts val="100"/>
              </a:spcBef>
            </a:pPr>
            <a:r>
              <a:rPr sz="1100" dirty="0" err="1">
                <a:solidFill>
                  <a:srgbClr val="B9DFF8"/>
                </a:solidFill>
                <a:latin typeface="ＭＳ ゴシック"/>
                <a:cs typeface="ＭＳ ゴシック"/>
              </a:rPr>
              <a:t>ワタナベ•ユミ</a:t>
            </a:r>
            <a:endParaRPr lang="en-US" sz="1100" dirty="0">
              <a:solidFill>
                <a:srgbClr val="B9DFF8"/>
              </a:solidFill>
              <a:latin typeface="ＭＳ ゴシック"/>
              <a:cs typeface="ＭＳ ゴシック"/>
            </a:endParaRPr>
          </a:p>
          <a:p>
            <a:pPr marL="12700" marR="5080" indent="127000">
              <a:lnSpc>
                <a:spcPct val="123900"/>
              </a:lnSpc>
              <a:spcBef>
                <a:spcPts val="100"/>
              </a:spcBef>
            </a:pPr>
            <a:r>
              <a:rPr sz="800" dirty="0" err="1">
                <a:solidFill>
                  <a:srgbClr val="B9DFF8"/>
                </a:solidFill>
                <a:latin typeface="ＭＳ ゴシック"/>
                <a:cs typeface="ＭＳ ゴシック"/>
              </a:rPr>
              <a:t>品質保証マネージャ</a:t>
            </a:r>
            <a:r>
              <a:rPr sz="800" dirty="0">
                <a:solidFill>
                  <a:srgbClr val="B9DFF8"/>
                </a:solidFill>
                <a:latin typeface="ＭＳ ゴシック"/>
                <a:cs typeface="ＭＳ ゴシック"/>
              </a:rPr>
              <a:t>ー</a:t>
            </a:r>
            <a:endParaRPr sz="800" dirty="0">
              <a:latin typeface="ＭＳ ゴシック"/>
              <a:cs typeface="ＭＳ ゴシック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01050" y="3860800"/>
            <a:ext cx="9906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 err="1">
                <a:latin typeface="ＭＳ ゴシック"/>
                <a:cs typeface="ＭＳ ゴシック"/>
              </a:rPr>
              <a:t>イノウェ•ケンジ</a:t>
            </a:r>
            <a:endParaRPr sz="950" dirty="0">
              <a:latin typeface="ＭＳ ゴシック"/>
              <a:cs typeface="ＭＳ ゴシック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63401" y="4402626"/>
            <a:ext cx="68961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ＭＳ ゴシック"/>
                <a:cs typeface="ＭＳ ゴシック"/>
              </a:rPr>
              <a:t>モリ•アヤカ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0229" y="4908784"/>
            <a:ext cx="87058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ＭＳ ゴシック"/>
                <a:cs typeface="ＭＳ ゴシック"/>
              </a:rPr>
              <a:t>シミズ・リョウ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72293" y="4905608"/>
            <a:ext cx="68961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10" dirty="0">
                <a:latin typeface="ＭＳ ゴシック"/>
                <a:cs typeface="ＭＳ ゴシック"/>
              </a:rPr>
              <a:t>オカダ•シン</a:t>
            </a:r>
            <a:endParaRPr sz="950">
              <a:latin typeface="ＭＳ ゴシック"/>
              <a:cs typeface="ＭＳ ゴシック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18336" y="5135507"/>
            <a:ext cx="10420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BBDAF"/>
                </a:solidFill>
                <a:latin typeface="ＭＳ ゴシック"/>
                <a:cs typeface="ＭＳ ゴシック"/>
              </a:rPr>
              <a:t>システムアーキテクト</a:t>
            </a:r>
            <a:endParaRPr sz="800">
              <a:latin typeface="ＭＳ ゴシック"/>
              <a:cs typeface="ＭＳ ゴシック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32763" y="5135507"/>
            <a:ext cx="1264285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472836"/>
                </a:solidFill>
                <a:latin typeface="ＭＳ ゴシック"/>
                <a:cs typeface="ＭＳ ゴシック"/>
              </a:rPr>
              <a:t>セキュリティケートキーガー</a:t>
            </a:r>
            <a:endParaRPr sz="750">
              <a:latin typeface="ＭＳ ゴシック"/>
              <a:cs typeface="ＭＳ 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66</Words>
  <Application>Microsoft Office PowerPoint</Application>
  <PresentationFormat>ユーザー設定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ＭＳ 明朝</vt:lpstr>
      <vt:lpstr>Arial</vt:lpstr>
      <vt:lpstr>Calibri</vt:lpstr>
      <vt:lpstr>Office Theme</vt:lpstr>
      <vt:lpstr>IT企業の組織図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IT企業の組織図</dc:title>
  <cp:lastModifiedBy>吕文开luclv</cp:lastModifiedBy>
  <cp:revision>2</cp:revision>
  <dcterms:created xsi:type="dcterms:W3CDTF">2026-03-28T04:20:23Z</dcterms:created>
  <dcterms:modified xsi:type="dcterms:W3CDTF">2026-04-07T02:00:58Z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2026-03-28T00:00:00Z</vt:filetime>
  </property>
  <property fmtid="{D5CDD505-2E9C-101B-9397-08002B2CF9AE}" pid="3" name="Producer">
    <vt:lpwstr>Qt 5.15.2</vt:lpwstr>
  </property>
  <property fmtid="{D5CDD505-2E9C-101B-9397-08002B2CF9AE}" pid="4" name="LastSaved">
    <vt:filetime>2026-03-28T00:00:00Z</vt:filetime>
  </property>
</Properties>
</file>