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248900" cy="6038850"/>
  <p:notesSz cx="10248900" cy="6038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6" d="100"/>
          <a:sy n="136" d="100"/>
        </p:scale>
        <p:origin x="426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9143" y="1872043"/>
            <a:ext cx="8716963" cy="12681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38287" y="3381756"/>
            <a:ext cx="7178675" cy="1509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2762" y="1388935"/>
            <a:ext cx="4461034" cy="39856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81453" y="1388935"/>
            <a:ext cx="4461034" cy="39856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86" y="0"/>
            <a:ext cx="10233670" cy="60379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92736" y="1091076"/>
            <a:ext cx="945650" cy="96401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58139" y="2501507"/>
            <a:ext cx="942483" cy="96718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839368" y="2496567"/>
            <a:ext cx="942483" cy="96338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91211" y="503512"/>
            <a:ext cx="3729354" cy="314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2762" y="1388935"/>
            <a:ext cx="9229725" cy="39856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86785" y="5616130"/>
            <a:ext cx="3281680" cy="301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2762" y="5616130"/>
            <a:ext cx="2358707" cy="301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383780" y="5616130"/>
            <a:ext cx="2358707" cy="301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2850" y="504825"/>
            <a:ext cx="2747639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25" dirty="0" err="1">
                <a:latin typeface="ＭＳ 明朝" panose="02020609040205080304" pitchFamily="49" charset="-128"/>
                <a:ea typeface="ＭＳ 明朝" panose="02020609040205080304" pitchFamily="49" charset="-128"/>
                <a:cs typeface="Arial"/>
              </a:rPr>
              <a:t>DX</a:t>
            </a:r>
            <a:r>
              <a:rPr b="1" spc="-25" dirty="0" err="1">
                <a:latin typeface="ＭＳ 明朝" panose="02020609040205080304" pitchFamily="49" charset="-128"/>
                <a:ea typeface="ＭＳ 明朝" panose="02020609040205080304" pitchFamily="49" charset="-128"/>
              </a:rPr>
              <a:t>推進部門の組織体制</a:t>
            </a:r>
            <a:r>
              <a:rPr b="1" spc="-50" dirty="0" err="1">
                <a:latin typeface="ＭＳ 明朝" panose="02020609040205080304" pitchFamily="49" charset="-128"/>
                <a:ea typeface="ＭＳ 明朝" panose="02020609040205080304" pitchFamily="49" charset="-128"/>
              </a:rPr>
              <a:t>図</a:t>
            </a:r>
            <a:endParaRPr b="1" spc="-50" dirty="0">
              <a:latin typeface="ＭＳ 明朝" panose="02020609040205080304" pitchFamily="49" charset="-128"/>
              <a:ea typeface="ＭＳ 明朝" panose="02020609040205080304" pitchFamily="49" charset="-128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16895" y="1150329"/>
            <a:ext cx="1786255" cy="82676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180340" indent="5715">
              <a:lnSpc>
                <a:spcPct val="118500"/>
              </a:lnSpc>
              <a:spcBef>
                <a:spcPts val="150"/>
              </a:spcBef>
            </a:pPr>
            <a:r>
              <a:rPr sz="1000" spc="-10" dirty="0">
                <a:solidFill>
                  <a:srgbClr val="AF4445"/>
                </a:solidFill>
                <a:latin typeface="ＭＳ ゴシック"/>
                <a:cs typeface="ＭＳ ゴシック"/>
              </a:rPr>
              <a:t>最高デジタル責任者</a:t>
            </a:r>
            <a:r>
              <a:rPr sz="1200" b="1" spc="-10" dirty="0">
                <a:solidFill>
                  <a:srgbClr val="AF4445"/>
                </a:solidFill>
                <a:latin typeface="Arial"/>
                <a:cs typeface="Arial"/>
              </a:rPr>
              <a:t>(CDO)</a:t>
            </a:r>
            <a:r>
              <a:rPr sz="1000" spc="-10" dirty="0">
                <a:latin typeface="ＭＳ ゴシック"/>
                <a:cs typeface="ＭＳ ゴシック"/>
              </a:rPr>
              <a:t>佐</a:t>
            </a:r>
            <a:r>
              <a:rPr sz="1000" spc="-50" dirty="0">
                <a:latin typeface="ＭＳ ゴシック"/>
                <a:cs typeface="ＭＳ ゴシック"/>
              </a:rPr>
              <a:t>藤</a:t>
            </a:r>
            <a:endParaRPr sz="1000">
              <a:latin typeface="ＭＳ ゴシック"/>
              <a:cs typeface="ＭＳ ゴシック"/>
            </a:endParaRPr>
          </a:p>
          <a:p>
            <a:pPr marL="15240" marR="5080" indent="2540">
              <a:lnSpc>
                <a:spcPct val="122100"/>
              </a:lnSpc>
              <a:spcBef>
                <a:spcPts val="420"/>
              </a:spcBef>
            </a:pPr>
            <a:r>
              <a:rPr sz="950" spc="-10" dirty="0">
                <a:latin typeface="Arial"/>
                <a:cs typeface="Arial"/>
              </a:rPr>
              <a:t>DXlttlg</a:t>
            </a:r>
            <a:r>
              <a:rPr sz="850" spc="-10" dirty="0">
                <a:latin typeface="ＭＳ ゴシック"/>
                <a:cs typeface="ＭＳ ゴシック"/>
              </a:rPr>
              <a:t>の全体指揮とデジタル変革</a:t>
            </a:r>
            <a:r>
              <a:rPr sz="850" spc="-50" dirty="0">
                <a:latin typeface="ＭＳ ゴシック"/>
                <a:cs typeface="ＭＳ ゴシック"/>
              </a:rPr>
              <a:t>の</a:t>
            </a:r>
            <a:r>
              <a:rPr sz="850" spc="-10" dirty="0">
                <a:latin typeface="ＭＳ ゴシック"/>
                <a:cs typeface="ＭＳ ゴシック"/>
              </a:rPr>
              <a:t>推</a:t>
            </a:r>
            <a:r>
              <a:rPr sz="850" spc="-50" dirty="0">
                <a:latin typeface="ＭＳ ゴシック"/>
                <a:cs typeface="ＭＳ ゴシック"/>
              </a:rPr>
              <a:t>進</a:t>
            </a:r>
            <a:endParaRPr sz="850">
              <a:latin typeface="ＭＳ ゴシック"/>
              <a:cs typeface="ＭＳ ゴシック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9130" y="2541379"/>
            <a:ext cx="1513205" cy="4546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500"/>
              </a:spcBef>
            </a:pPr>
            <a:r>
              <a:rPr sz="1200" b="1" spc="-20" dirty="0">
                <a:solidFill>
                  <a:srgbClr val="4B7E81"/>
                </a:solidFill>
                <a:latin typeface="Arial"/>
                <a:cs typeface="Arial"/>
              </a:rPr>
              <a:t>DX</a:t>
            </a:r>
            <a:r>
              <a:rPr sz="1000" spc="-10" dirty="0">
                <a:solidFill>
                  <a:srgbClr val="4B7E81"/>
                </a:solidFill>
                <a:latin typeface="ＭＳ ゴシック"/>
                <a:cs typeface="ＭＳ ゴシック"/>
              </a:rPr>
              <a:t>戦略企画マネージャ</a:t>
            </a:r>
            <a:r>
              <a:rPr sz="1000" spc="-50" dirty="0">
                <a:solidFill>
                  <a:srgbClr val="4B7E81"/>
                </a:solidFill>
                <a:latin typeface="ＭＳ ゴシック"/>
                <a:cs typeface="ＭＳ ゴシック"/>
              </a:rPr>
              <a:t>ー</a:t>
            </a:r>
            <a:endParaRPr sz="1000">
              <a:latin typeface="ＭＳ ゴシック"/>
              <a:cs typeface="ＭＳ ゴシック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000" b="1" spc="-20" dirty="0">
                <a:latin typeface="ＭＳ ゴシック"/>
                <a:cs typeface="ＭＳ ゴシック"/>
              </a:rPr>
              <a:t>鈴</a:t>
            </a:r>
            <a:r>
              <a:rPr sz="1000" b="1" spc="-50" dirty="0">
                <a:latin typeface="ＭＳ ゴシック"/>
                <a:cs typeface="ＭＳ ゴシック"/>
              </a:rPr>
              <a:t>木</a:t>
            </a:r>
            <a:endParaRPr sz="1000">
              <a:latin typeface="ＭＳ ゴシック"/>
              <a:cs typeface="ＭＳ ゴシック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9130" y="3039602"/>
            <a:ext cx="1856105" cy="34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lnSpc>
                <a:spcPct val="122200"/>
              </a:lnSpc>
              <a:spcBef>
                <a:spcPts val="100"/>
              </a:spcBef>
            </a:pPr>
            <a:r>
              <a:rPr sz="850" spc="-10" dirty="0">
                <a:latin typeface="ＭＳ ゴシック"/>
                <a:cs typeface="ＭＳ ゴシック"/>
              </a:rPr>
              <a:t>デジタルロードマップの策定とビジ</a:t>
            </a:r>
            <a:r>
              <a:rPr sz="850" spc="-50" dirty="0">
                <a:latin typeface="ＭＳ ゴシック"/>
                <a:cs typeface="ＭＳ ゴシック"/>
              </a:rPr>
              <a:t>ネ</a:t>
            </a:r>
            <a:r>
              <a:rPr sz="850" spc="-10" dirty="0">
                <a:latin typeface="ＭＳ ゴシック"/>
                <a:cs typeface="ＭＳ ゴシック"/>
              </a:rPr>
              <a:t>スモデルの変</a:t>
            </a:r>
            <a:r>
              <a:rPr sz="850" spc="-50" dirty="0">
                <a:latin typeface="ＭＳ ゴシック"/>
                <a:cs typeface="ＭＳ ゴシック"/>
              </a:rPr>
              <a:t>革</a:t>
            </a:r>
            <a:endParaRPr sz="850">
              <a:latin typeface="ＭＳ ゴシック"/>
              <a:cs typeface="ＭＳ ゴシック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60359" y="2587363"/>
            <a:ext cx="1798955" cy="403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 indent="-6350">
              <a:lnSpc>
                <a:spcPct val="123900"/>
              </a:lnSpc>
              <a:spcBef>
                <a:spcPts val="100"/>
              </a:spcBef>
            </a:pPr>
            <a:r>
              <a:rPr sz="1000" spc="-10" dirty="0">
                <a:solidFill>
                  <a:srgbClr val="4B7E81"/>
                </a:solidFill>
                <a:latin typeface="ＭＳ ゴシック"/>
                <a:cs typeface="ＭＳ ゴシック"/>
              </a:rPr>
              <a:t>デジタル技術開発マネージャ</a:t>
            </a:r>
            <a:r>
              <a:rPr sz="1000" spc="-50" dirty="0">
                <a:solidFill>
                  <a:srgbClr val="4B7E81"/>
                </a:solidFill>
                <a:latin typeface="ＭＳ ゴシック"/>
                <a:cs typeface="ＭＳ ゴシック"/>
              </a:rPr>
              <a:t>ー</a:t>
            </a:r>
            <a:r>
              <a:rPr sz="1000" spc="-10" dirty="0">
                <a:latin typeface="ＭＳ ゴシック"/>
                <a:cs typeface="ＭＳ ゴシック"/>
              </a:rPr>
              <a:t>田</a:t>
            </a:r>
            <a:r>
              <a:rPr sz="1000" spc="-50" dirty="0">
                <a:latin typeface="ＭＳ ゴシック"/>
                <a:cs typeface="ＭＳ ゴシック"/>
              </a:rPr>
              <a:t>中</a:t>
            </a:r>
            <a:endParaRPr sz="1000">
              <a:latin typeface="ＭＳ ゴシック"/>
              <a:cs typeface="ＭＳ ゴシック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60359" y="3036436"/>
            <a:ext cx="1856105" cy="34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 indent="-6350">
              <a:lnSpc>
                <a:spcPct val="122200"/>
              </a:lnSpc>
              <a:spcBef>
                <a:spcPts val="100"/>
              </a:spcBef>
            </a:pPr>
            <a:r>
              <a:rPr sz="850" spc="-10" dirty="0">
                <a:latin typeface="ＭＳ ゴシック"/>
                <a:cs typeface="ＭＳ ゴシック"/>
              </a:rPr>
              <a:t>技術選定、実装、システムの安定椽</a:t>
            </a:r>
            <a:r>
              <a:rPr sz="850" spc="-50" dirty="0">
                <a:latin typeface="ＭＳ ゴシック"/>
                <a:cs typeface="ＭＳ ゴシック"/>
              </a:rPr>
              <a:t>働</a:t>
            </a:r>
            <a:r>
              <a:rPr sz="850" spc="-10" dirty="0">
                <a:latin typeface="ＭＳ ゴシック"/>
                <a:cs typeface="ＭＳ ゴシック"/>
              </a:rPr>
              <a:t>と革</a:t>
            </a:r>
            <a:r>
              <a:rPr sz="850" spc="-50" dirty="0">
                <a:latin typeface="ＭＳ ゴシック"/>
                <a:cs typeface="ＭＳ ゴシック"/>
              </a:rPr>
              <a:t>新</a:t>
            </a:r>
            <a:endParaRPr sz="850">
              <a:latin typeface="ＭＳ ゴシック"/>
              <a:cs typeface="ＭＳ ゴシック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6211" y="4232909"/>
            <a:ext cx="1038860" cy="40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marR="5080" indent="-9525">
              <a:lnSpc>
                <a:spcPct val="125499"/>
              </a:lnSpc>
              <a:spcBef>
                <a:spcPts val="100"/>
              </a:spcBef>
            </a:pPr>
            <a:r>
              <a:rPr sz="1000" spc="-10" dirty="0">
                <a:solidFill>
                  <a:srgbClr val="6A485F"/>
                </a:solidFill>
                <a:latin typeface="ＭＳ ゴシック"/>
                <a:cs typeface="ＭＳ ゴシック"/>
              </a:rPr>
              <a:t>データアナリス</a:t>
            </a:r>
            <a:r>
              <a:rPr sz="1000" spc="-50" dirty="0">
                <a:solidFill>
                  <a:srgbClr val="6A485F"/>
                </a:solidFill>
                <a:latin typeface="ＭＳ ゴシック"/>
                <a:cs typeface="ＭＳ ゴシック"/>
              </a:rPr>
              <a:t>ト</a:t>
            </a:r>
            <a:r>
              <a:rPr sz="1000" spc="-10" dirty="0">
                <a:latin typeface="ＭＳ ゴシック"/>
                <a:cs typeface="ＭＳ ゴシック"/>
              </a:rPr>
              <a:t>山</a:t>
            </a:r>
            <a:r>
              <a:rPr sz="1000" spc="-50" dirty="0">
                <a:latin typeface="ＭＳ ゴシック"/>
                <a:cs typeface="ＭＳ ゴシック"/>
              </a:rPr>
              <a:t>田</a:t>
            </a:r>
            <a:endParaRPr sz="1000">
              <a:latin typeface="ＭＳ ゴシック"/>
              <a:cs typeface="ＭＳ ゴシック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43149" y="4247476"/>
            <a:ext cx="1292225" cy="3663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000" spc="-10" dirty="0">
                <a:solidFill>
                  <a:srgbClr val="6A485F"/>
                </a:solidFill>
                <a:latin typeface="ＭＳ ゴシック"/>
                <a:cs typeface="ＭＳ ゴシック"/>
              </a:rPr>
              <a:t>プロジェクトリーダ</a:t>
            </a:r>
            <a:r>
              <a:rPr sz="1000" spc="-50" dirty="0">
                <a:solidFill>
                  <a:srgbClr val="6A485F"/>
                </a:solidFill>
                <a:latin typeface="ＭＳ ゴシック"/>
                <a:cs typeface="ＭＳ ゴシック"/>
              </a:rPr>
              <a:t>ー</a:t>
            </a:r>
            <a:endParaRPr sz="1000">
              <a:latin typeface="ＭＳ ゴシック"/>
              <a:cs typeface="ＭＳ ゴシック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000" b="1" spc="-20" dirty="0">
                <a:latin typeface="ＭＳ ゴシック"/>
                <a:cs typeface="ＭＳ ゴシック"/>
              </a:rPr>
              <a:t>小</a:t>
            </a:r>
            <a:r>
              <a:rPr sz="1000" b="1" spc="-50" dirty="0">
                <a:latin typeface="ＭＳ ゴシック"/>
                <a:cs typeface="ＭＳ ゴシック"/>
              </a:rPr>
              <a:t>林</a:t>
            </a:r>
            <a:endParaRPr sz="1000">
              <a:latin typeface="ＭＳ ゴシック"/>
              <a:cs typeface="ＭＳ ゴシック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50586" y="4179196"/>
            <a:ext cx="1360170" cy="45656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200" b="1" spc="-10" dirty="0">
                <a:solidFill>
                  <a:srgbClr val="6A485F"/>
                </a:solidFill>
                <a:latin typeface="Arial"/>
                <a:cs typeface="Arial"/>
              </a:rPr>
              <a:t>AI/</a:t>
            </a:r>
            <a:r>
              <a:rPr sz="1000" b="1" spc="-20" dirty="0">
                <a:solidFill>
                  <a:srgbClr val="6A485F"/>
                </a:solidFill>
                <a:latin typeface="ＭＳ ゴシック"/>
                <a:cs typeface="ＭＳ ゴシック"/>
              </a:rPr>
              <a:t>機械</a:t>
            </a:r>
            <a:r>
              <a:rPr sz="1000" spc="-10" dirty="0">
                <a:solidFill>
                  <a:srgbClr val="6A485F"/>
                </a:solidFill>
                <a:latin typeface="ＭＳ ゴシック"/>
                <a:cs typeface="ＭＳ ゴシック"/>
              </a:rPr>
              <a:t>学習エンジニ</a:t>
            </a:r>
            <a:r>
              <a:rPr sz="1000" spc="-50" dirty="0">
                <a:solidFill>
                  <a:srgbClr val="6A485F"/>
                </a:solidFill>
                <a:latin typeface="ＭＳ ゴシック"/>
                <a:cs typeface="ＭＳ ゴシック"/>
              </a:rPr>
              <a:t>ア</a:t>
            </a:r>
            <a:endParaRPr sz="1000">
              <a:latin typeface="ＭＳ ゴシック"/>
              <a:cs typeface="ＭＳ ゴシック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000" b="1" spc="-20" dirty="0">
                <a:latin typeface="ＭＳ ゴシック"/>
                <a:cs typeface="ＭＳ ゴシック"/>
              </a:rPr>
              <a:t>伊</a:t>
            </a:r>
            <a:r>
              <a:rPr sz="1000" b="1" spc="-50" dirty="0">
                <a:latin typeface="ＭＳ ゴシック"/>
                <a:cs typeface="ＭＳ ゴシック"/>
              </a:rPr>
              <a:t>藤</a:t>
            </a:r>
            <a:endParaRPr sz="1000">
              <a:latin typeface="ＭＳ ゴシック"/>
              <a:cs typeface="ＭＳ ゴシック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76392" y="4214540"/>
            <a:ext cx="141922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000" spc="-10" dirty="0">
                <a:solidFill>
                  <a:srgbClr val="6A485F"/>
                </a:solidFill>
                <a:latin typeface="ＭＳ ゴシック"/>
                <a:cs typeface="ＭＳ ゴシック"/>
              </a:rPr>
              <a:t>クラウドソリューショ</a:t>
            </a:r>
            <a:r>
              <a:rPr sz="1000" spc="-50" dirty="0">
                <a:solidFill>
                  <a:srgbClr val="6A485F"/>
                </a:solidFill>
                <a:latin typeface="ＭＳ ゴシック"/>
                <a:cs typeface="ＭＳ ゴシック"/>
              </a:rPr>
              <a:t>ン</a:t>
            </a:r>
            <a:r>
              <a:rPr sz="1000" spc="-10" dirty="0">
                <a:solidFill>
                  <a:srgbClr val="6A485F"/>
                </a:solidFill>
                <a:latin typeface="ＭＳ ゴシック"/>
                <a:cs typeface="ＭＳ ゴシック"/>
              </a:rPr>
              <a:t>アーキテク</a:t>
            </a:r>
            <a:r>
              <a:rPr sz="1000" spc="-50" dirty="0">
                <a:solidFill>
                  <a:srgbClr val="6A485F"/>
                </a:solidFill>
                <a:latin typeface="ＭＳ ゴシック"/>
                <a:cs typeface="ＭＳ ゴシック"/>
              </a:rPr>
              <a:t>ト</a:t>
            </a:r>
            <a:endParaRPr sz="1000">
              <a:latin typeface="ＭＳ ゴシック"/>
              <a:cs typeface="ＭＳ ゴシック"/>
            </a:endParaRPr>
          </a:p>
          <a:p>
            <a:pPr marL="20955">
              <a:lnSpc>
                <a:spcPct val="100000"/>
              </a:lnSpc>
              <a:spcBef>
                <a:spcPts val="305"/>
              </a:spcBef>
            </a:pPr>
            <a:r>
              <a:rPr sz="1000" spc="-10" dirty="0">
                <a:latin typeface="ＭＳ ゴシック"/>
                <a:cs typeface="ＭＳ ゴシック"/>
              </a:rPr>
              <a:t>中</a:t>
            </a:r>
            <a:r>
              <a:rPr sz="1000" spc="-50" dirty="0">
                <a:latin typeface="ＭＳ ゴシック"/>
                <a:cs typeface="ＭＳ ゴシック"/>
              </a:rPr>
              <a:t>村</a:t>
            </a:r>
            <a:endParaRPr sz="1000">
              <a:latin typeface="ＭＳ ゴシック"/>
              <a:cs typeface="ＭＳ ゴシック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038" y="4924569"/>
            <a:ext cx="1532890" cy="34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 marR="5080" indent="-15240">
              <a:lnSpc>
                <a:spcPct val="122200"/>
              </a:lnSpc>
              <a:spcBef>
                <a:spcPts val="100"/>
              </a:spcBef>
            </a:pPr>
            <a:r>
              <a:rPr sz="850" spc="-10" dirty="0">
                <a:latin typeface="ＭＳ ゴシック"/>
                <a:cs typeface="ＭＳ ゴシック"/>
              </a:rPr>
              <a:t>データ分析とビジネスインサ</a:t>
            </a:r>
            <a:r>
              <a:rPr sz="850" spc="-50" dirty="0">
                <a:latin typeface="ＭＳ ゴシック"/>
                <a:cs typeface="ＭＳ ゴシック"/>
              </a:rPr>
              <a:t>イ</a:t>
            </a:r>
            <a:r>
              <a:rPr sz="850" spc="-10" dirty="0">
                <a:latin typeface="ＭＳ ゴシック"/>
                <a:cs typeface="ＭＳ ゴシック"/>
              </a:rPr>
              <a:t>トの創</a:t>
            </a:r>
            <a:r>
              <a:rPr sz="850" spc="-50" dirty="0">
                <a:latin typeface="ＭＳ ゴシック"/>
                <a:cs typeface="ＭＳ ゴシック"/>
              </a:rPr>
              <a:t>出</a:t>
            </a:r>
            <a:endParaRPr sz="850">
              <a:latin typeface="ＭＳ ゴシック"/>
              <a:cs typeface="ＭＳ ゴシック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67143" y="4899607"/>
            <a:ext cx="1485265" cy="3613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19900"/>
              </a:lnSpc>
              <a:spcBef>
                <a:spcPts val="125"/>
              </a:spcBef>
            </a:pPr>
            <a:r>
              <a:rPr sz="950" spc="-10" dirty="0">
                <a:latin typeface="Arial"/>
                <a:cs typeface="Arial"/>
              </a:rPr>
              <a:t>DX</a:t>
            </a:r>
            <a:r>
              <a:rPr sz="850" spc="-10" dirty="0">
                <a:latin typeface="ＭＳ ゴシック"/>
                <a:cs typeface="ＭＳ ゴシック"/>
              </a:rPr>
              <a:t>プロジェクトの進行管理</a:t>
            </a:r>
            <a:r>
              <a:rPr sz="850" spc="-50" dirty="0">
                <a:latin typeface="ＭＳ ゴシック"/>
                <a:cs typeface="ＭＳ ゴシック"/>
              </a:rPr>
              <a:t>と</a:t>
            </a:r>
            <a:r>
              <a:rPr sz="850" spc="-10" dirty="0">
                <a:latin typeface="ＭＳ ゴシック"/>
                <a:cs typeface="ＭＳ ゴシック"/>
              </a:rPr>
              <a:t>成果連</a:t>
            </a:r>
            <a:r>
              <a:rPr sz="850" spc="-50" dirty="0">
                <a:latin typeface="ＭＳ ゴシック"/>
                <a:cs typeface="ＭＳ ゴシック"/>
              </a:rPr>
              <a:t>成</a:t>
            </a:r>
            <a:endParaRPr sz="850">
              <a:latin typeface="ＭＳ ゴシック"/>
              <a:cs typeface="ＭＳ ゴシック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68246" y="4896439"/>
            <a:ext cx="1403350" cy="3613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5240" marR="5080" indent="-3175">
              <a:lnSpc>
                <a:spcPct val="119900"/>
              </a:lnSpc>
              <a:spcBef>
                <a:spcPts val="125"/>
              </a:spcBef>
            </a:pPr>
            <a:r>
              <a:rPr sz="950" spc="50" dirty="0">
                <a:latin typeface="Arial"/>
                <a:cs typeface="Arial"/>
              </a:rPr>
              <a:t>AI</a:t>
            </a:r>
            <a:r>
              <a:rPr sz="850" dirty="0">
                <a:latin typeface="ＭＳ ゴシック"/>
                <a:cs typeface="ＭＳ ゴシック"/>
              </a:rPr>
              <a:t>モデルの構築と業務自</a:t>
            </a:r>
            <a:r>
              <a:rPr sz="850" spc="-50" dirty="0">
                <a:latin typeface="ＭＳ ゴシック"/>
                <a:cs typeface="ＭＳ ゴシック"/>
              </a:rPr>
              <a:t>動</a:t>
            </a:r>
            <a:r>
              <a:rPr sz="850" spc="-10" dirty="0">
                <a:latin typeface="ＭＳ ゴシック"/>
                <a:cs typeface="ＭＳ ゴシック"/>
              </a:rPr>
              <a:t>化の実</a:t>
            </a:r>
            <a:r>
              <a:rPr sz="850" spc="-50" dirty="0">
                <a:latin typeface="ＭＳ ゴシック"/>
                <a:cs typeface="ＭＳ ゴシック"/>
              </a:rPr>
              <a:t>現</a:t>
            </a:r>
            <a:endParaRPr sz="850">
              <a:latin typeface="ＭＳ ゴシック"/>
              <a:cs typeface="ＭＳ ゴシック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00384" y="4942937"/>
            <a:ext cx="1425575" cy="34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200"/>
              </a:lnSpc>
              <a:spcBef>
                <a:spcPts val="100"/>
              </a:spcBef>
            </a:pPr>
            <a:r>
              <a:rPr sz="850" spc="-10" dirty="0">
                <a:latin typeface="ＭＳ ゴシック"/>
                <a:cs typeface="ＭＳ ゴシック"/>
              </a:rPr>
              <a:t>クラウド基整の設計、構築</a:t>
            </a:r>
            <a:r>
              <a:rPr sz="850" spc="-50" dirty="0">
                <a:latin typeface="ＭＳ ゴシック"/>
                <a:cs typeface="ＭＳ ゴシック"/>
              </a:rPr>
              <a:t>、</a:t>
            </a:r>
            <a:r>
              <a:rPr sz="850" spc="-10" dirty="0">
                <a:latin typeface="ＭＳ ゴシック"/>
                <a:cs typeface="ＭＳ ゴシック"/>
              </a:rPr>
              <a:t>最適</a:t>
            </a:r>
            <a:r>
              <a:rPr sz="850" spc="-50" dirty="0">
                <a:latin typeface="ＭＳ ゴシック"/>
                <a:cs typeface="ＭＳ ゴシック"/>
              </a:rPr>
              <a:t>化</a:t>
            </a:r>
            <a:endParaRPr sz="850">
              <a:latin typeface="ＭＳ ゴシック"/>
              <a:cs typeface="ＭＳ 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38</Words>
  <Application>Microsoft Office PowerPoint</Application>
  <PresentationFormat>ユーザー設定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ＭＳ 明朝</vt:lpstr>
      <vt:lpstr>Arial</vt:lpstr>
      <vt:lpstr>Calibri</vt:lpstr>
      <vt:lpstr>Office Theme</vt:lpstr>
      <vt:lpstr>DX推進部門の組織体制図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org-sample1</dc:title>
  <dc:creator>ws</dc:creator>
  <cp:lastModifiedBy>吕文开luclv</cp:lastModifiedBy>
  <cp:revision>1</cp:revision>
  <dcterms:created xsi:type="dcterms:W3CDTF">2026-03-28T04:19:53Z</dcterms:created>
  <dcterms:modified xsi:type="dcterms:W3CDTF">2026-04-07T01:58:00Z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2026-03-28T00:00:00Z</vt:filetime>
  </property>
  <property fmtid="{D5CDD505-2E9C-101B-9397-08002B2CF9AE}" pid="3" name="Creator">
    <vt:lpwstr>Wondershare PDFelement</vt:lpwstr>
  </property>
  <property fmtid="{D5CDD505-2E9C-101B-9397-08002B2CF9AE}" pid="4" name="LastSaved">
    <vt:filetime>2026-03-28T00:00:00Z</vt:filetime>
  </property>
  <property fmtid="{D5CDD505-2E9C-101B-9397-08002B2CF9AE}" pid="5" name="Producer">
    <vt:lpwstr>Wondershare PDFelement</vt:lpwstr>
  </property>
</Properties>
</file>