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922020"/>
            <a:ext cx="12188952" cy="38100"/>
          </a:xfrm>
          <a:prstGeom prst="rect">
            <a:avLst/>
          </a:prstGeom>
          <a:solidFill>
            <a:srgbClr val="151C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54864"/>
            <a:ext cx="88971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+mn-ea"/>
              </a:rPr>
              <a:t>プロジェクトロードマップ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630936"/>
            <a:ext cx="8897112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+mn-ea"/>
              </a:rPr>
              <a:t>2026年 新基幹システム導入計画 — 5フェーズ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54312" y="100584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DDDDDD"/>
                </a:solidFill>
                <a:latin typeface="+mn-ea"/>
              </a:rPr>
              <a:t>作成日：2026年5月1日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354312" y="466344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DDDDDD"/>
                </a:solidFill>
                <a:latin typeface="+mn-ea"/>
              </a:rPr>
              <a:t>作成者：経営企画部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60" y="1097280"/>
            <a:ext cx="2309774" cy="899769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3736" y="1181950"/>
            <a:ext cx="223662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 dirty="0">
                <a:solidFill>
                  <a:srgbClr val="FFFFFF"/>
                </a:solidFill>
                <a:latin typeface="+mn-ea"/>
              </a:rPr>
              <a:t>Phase 1
要件定義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7160" y="2088489"/>
            <a:ext cx="2309774" cy="731062"/>
          </a:xfrm>
          <a:prstGeom prst="rect">
            <a:avLst/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3736" y="2156225"/>
            <a:ext cx="22366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 dirty="0">
                <a:solidFill>
                  <a:srgbClr val="1A237E"/>
                </a:solidFill>
                <a:latin typeface="+mn-ea"/>
              </a:rPr>
              <a:t>2026年
1〜2月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37160" y="2910991"/>
            <a:ext cx="2309774" cy="618591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3736" y="3029529"/>
            <a:ext cx="22366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 dirty="0">
                <a:solidFill>
                  <a:srgbClr val="FFFFFF"/>
                </a:solidFill>
                <a:latin typeface="+mn-ea"/>
              </a:rPr>
              <a:t>完了 ✓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" y="3621022"/>
            <a:ext cx="2309774" cy="1023747"/>
          </a:xfrm>
          <a:prstGeom prst="rect">
            <a:avLst/>
          </a:prstGeom>
          <a:solidFill>
            <a:srgbClr val="FFFFFF"/>
          </a:solidFill>
          <a:ln w="9525">
            <a:solidFill>
              <a:srgbClr val="C5CA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5331" y="4118625"/>
            <a:ext cx="55000" cy="55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6616" y="3978744"/>
            <a:ext cx="20354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 dirty="0">
                <a:solidFill>
                  <a:srgbClr val="333333"/>
                </a:solidFill>
                <a:latin typeface="+mn-ea"/>
              </a:rPr>
              <a:t>業務フロー分析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37160" y="4654294"/>
            <a:ext cx="2309774" cy="1023747"/>
          </a:xfrm>
          <a:prstGeom prst="rect">
            <a:avLst/>
          </a:prstGeom>
          <a:solidFill>
            <a:srgbClr val="F0F4FF"/>
          </a:solidFill>
          <a:ln w="9525">
            <a:solidFill>
              <a:srgbClr val="C5CA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5331" y="5151897"/>
            <a:ext cx="55000" cy="55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6616" y="5012016"/>
            <a:ext cx="20354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33333"/>
                </a:solidFill>
                <a:latin typeface="+mn-ea"/>
              </a:rPr>
              <a:t>要件ヒアリング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37160" y="5687566"/>
            <a:ext cx="2309774" cy="1023747"/>
          </a:xfrm>
          <a:prstGeom prst="rect">
            <a:avLst/>
          </a:prstGeom>
          <a:solidFill>
            <a:srgbClr val="FFFFFF"/>
          </a:solidFill>
          <a:ln w="9525">
            <a:solidFill>
              <a:srgbClr val="C5CA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85331" y="6185169"/>
            <a:ext cx="55000" cy="55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6616" y="6045288"/>
            <a:ext cx="20354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33333"/>
                </a:solidFill>
                <a:latin typeface="+mn-ea"/>
              </a:rPr>
              <a:t>仕様書作成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446934" y="1518589"/>
            <a:ext cx="91440" cy="571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538374" y="1097280"/>
            <a:ext cx="2309774" cy="899769"/>
          </a:xfrm>
          <a:prstGeom prst="rect">
            <a:avLst/>
          </a:prstGeom>
          <a:solidFill>
            <a:srgbClr val="0277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74950" y="1181950"/>
            <a:ext cx="223662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+mn-ea"/>
              </a:rPr>
              <a:t>Phase 2
設計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538374" y="2088489"/>
            <a:ext cx="2309774" cy="731062"/>
          </a:xfrm>
          <a:prstGeom prst="rect">
            <a:avLst/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74950" y="2156225"/>
            <a:ext cx="22366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1A237E"/>
                </a:solidFill>
                <a:latin typeface="+mn-ea"/>
              </a:rPr>
              <a:t>2026年
3〜4月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538374" y="2910991"/>
            <a:ext cx="2309774" cy="618591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574950" y="3029529"/>
            <a:ext cx="22366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>
                <a:solidFill>
                  <a:srgbClr val="FFFFFF"/>
                </a:solidFill>
                <a:latin typeface="+mn-ea"/>
              </a:rPr>
              <a:t>完了 ✓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538374" y="3621022"/>
            <a:ext cx="2309774" cy="1023747"/>
          </a:xfrm>
          <a:prstGeom prst="rect">
            <a:avLst/>
          </a:prstGeom>
          <a:solidFill>
            <a:srgbClr val="FFFFFF"/>
          </a:solidFill>
          <a:ln w="9525">
            <a:solidFill>
              <a:srgbClr val="C5CA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686545" y="4118625"/>
            <a:ext cx="55000" cy="55000"/>
          </a:xfrm>
          <a:prstGeom prst="rect">
            <a:avLst/>
          </a:prstGeom>
          <a:solidFill>
            <a:srgbClr val="0277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757830" y="3978744"/>
            <a:ext cx="20354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33333"/>
                </a:solidFill>
                <a:latin typeface="+mn-ea"/>
              </a:rPr>
              <a:t>基本設計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538374" y="4654294"/>
            <a:ext cx="2309774" cy="1023747"/>
          </a:xfrm>
          <a:prstGeom prst="rect">
            <a:avLst/>
          </a:prstGeom>
          <a:solidFill>
            <a:srgbClr val="F0F4FF"/>
          </a:solidFill>
          <a:ln w="9525">
            <a:solidFill>
              <a:srgbClr val="C5CA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686545" y="5151897"/>
            <a:ext cx="55000" cy="55000"/>
          </a:xfrm>
          <a:prstGeom prst="rect">
            <a:avLst/>
          </a:prstGeom>
          <a:solidFill>
            <a:srgbClr val="0277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757830" y="5012016"/>
            <a:ext cx="20354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33333"/>
                </a:solidFill>
                <a:latin typeface="+mn-ea"/>
              </a:rPr>
              <a:t>DB設計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538374" y="5687566"/>
            <a:ext cx="2309774" cy="1023747"/>
          </a:xfrm>
          <a:prstGeom prst="rect">
            <a:avLst/>
          </a:prstGeom>
          <a:solidFill>
            <a:srgbClr val="FFFFFF"/>
          </a:solidFill>
          <a:ln w="9525">
            <a:solidFill>
              <a:srgbClr val="C5CA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686545" y="6185169"/>
            <a:ext cx="55000" cy="55000"/>
          </a:xfrm>
          <a:prstGeom prst="rect">
            <a:avLst/>
          </a:prstGeom>
          <a:solidFill>
            <a:srgbClr val="0277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757830" y="6045288"/>
            <a:ext cx="20354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33333"/>
                </a:solidFill>
                <a:latin typeface="+mn-ea"/>
              </a:rPr>
              <a:t>UI/UX設計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848148" y="1518589"/>
            <a:ext cx="91440" cy="571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939588" y="1097280"/>
            <a:ext cx="2309774" cy="899769"/>
          </a:xfrm>
          <a:prstGeom prst="rect">
            <a:avLst/>
          </a:prstGeom>
          <a:solidFill>
            <a:srgbClr val="0288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976164" y="1181950"/>
            <a:ext cx="223662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+mn-ea"/>
              </a:rPr>
              <a:t>Phase 3
開発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939588" y="2088489"/>
            <a:ext cx="2309774" cy="731062"/>
          </a:xfrm>
          <a:prstGeom prst="rect">
            <a:avLst/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976164" y="2156225"/>
            <a:ext cx="22366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1A237E"/>
                </a:solidFill>
                <a:latin typeface="+mn-ea"/>
              </a:rPr>
              <a:t>2026年
5〜6月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939588" y="2910991"/>
            <a:ext cx="2309774" cy="618591"/>
          </a:xfrm>
          <a:prstGeom prst="rect">
            <a:avLst/>
          </a:prstGeom>
          <a:solidFill>
            <a:srgbClr val="E65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976164" y="3029529"/>
            <a:ext cx="22366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>
                <a:solidFill>
                  <a:srgbClr val="FFFFFF"/>
                </a:solidFill>
                <a:latin typeface="+mn-ea"/>
              </a:rPr>
              <a:t>進行中 ▶</a:t>
            </a:r>
          </a:p>
        </p:txBody>
      </p:sp>
      <p:sp>
        <p:nvSpPr>
          <p:cNvPr id="46" name="Rectangle 45"/>
          <p:cNvSpPr/>
          <p:nvPr/>
        </p:nvSpPr>
        <p:spPr>
          <a:xfrm>
            <a:off x="4939588" y="3621022"/>
            <a:ext cx="2309774" cy="1023747"/>
          </a:xfrm>
          <a:prstGeom prst="rect">
            <a:avLst/>
          </a:prstGeom>
          <a:solidFill>
            <a:srgbClr val="FFFFFF"/>
          </a:solidFill>
          <a:ln w="9525">
            <a:solidFill>
              <a:srgbClr val="C5CA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087759" y="4118625"/>
            <a:ext cx="55000" cy="55000"/>
          </a:xfrm>
          <a:prstGeom prst="rect">
            <a:avLst/>
          </a:prstGeom>
          <a:solidFill>
            <a:srgbClr val="0288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159044" y="3978744"/>
            <a:ext cx="20354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33333"/>
                </a:solidFill>
                <a:latin typeface="+mn-ea"/>
              </a:rPr>
              <a:t>機能実装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939588" y="4654294"/>
            <a:ext cx="2309774" cy="1023747"/>
          </a:xfrm>
          <a:prstGeom prst="rect">
            <a:avLst/>
          </a:prstGeom>
          <a:solidFill>
            <a:srgbClr val="F0F4FF"/>
          </a:solidFill>
          <a:ln w="9525">
            <a:solidFill>
              <a:srgbClr val="C5CA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087759" y="5151897"/>
            <a:ext cx="55000" cy="55000"/>
          </a:xfrm>
          <a:prstGeom prst="rect">
            <a:avLst/>
          </a:prstGeom>
          <a:solidFill>
            <a:srgbClr val="0288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159044" y="5012016"/>
            <a:ext cx="20354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33333"/>
                </a:solidFill>
                <a:latin typeface="+mn-ea"/>
              </a:rPr>
              <a:t>API連携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939588" y="5687566"/>
            <a:ext cx="2309774" cy="1023747"/>
          </a:xfrm>
          <a:prstGeom prst="rect">
            <a:avLst/>
          </a:prstGeom>
          <a:solidFill>
            <a:srgbClr val="FFFFFF"/>
          </a:solidFill>
          <a:ln w="9525">
            <a:solidFill>
              <a:srgbClr val="C5CA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087759" y="6185169"/>
            <a:ext cx="55000" cy="55000"/>
          </a:xfrm>
          <a:prstGeom prst="rect">
            <a:avLst/>
          </a:prstGeom>
          <a:solidFill>
            <a:srgbClr val="0288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159044" y="6045288"/>
            <a:ext cx="20354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33333"/>
                </a:solidFill>
                <a:latin typeface="+mn-ea"/>
              </a:rPr>
              <a:t>テスト設計</a:t>
            </a:r>
          </a:p>
        </p:txBody>
      </p:sp>
      <p:sp>
        <p:nvSpPr>
          <p:cNvPr id="55" name="Rectangle 54"/>
          <p:cNvSpPr/>
          <p:nvPr/>
        </p:nvSpPr>
        <p:spPr>
          <a:xfrm>
            <a:off x="7249362" y="1518589"/>
            <a:ext cx="91440" cy="571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0802" y="1097280"/>
            <a:ext cx="2309774" cy="899769"/>
          </a:xfrm>
          <a:prstGeom prst="rect">
            <a:avLst/>
          </a:prstGeom>
          <a:solidFill>
            <a:srgbClr val="039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377378" y="1181950"/>
            <a:ext cx="223662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+mn-ea"/>
              </a:rPr>
              <a:t>Phase 4
テスト</a:t>
            </a:r>
          </a:p>
        </p:txBody>
      </p:sp>
      <p:sp>
        <p:nvSpPr>
          <p:cNvPr id="58" name="Rectangle 57"/>
          <p:cNvSpPr/>
          <p:nvPr/>
        </p:nvSpPr>
        <p:spPr>
          <a:xfrm>
            <a:off x="7340802" y="2088489"/>
            <a:ext cx="2309774" cy="731062"/>
          </a:xfrm>
          <a:prstGeom prst="rect">
            <a:avLst/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377378" y="2156225"/>
            <a:ext cx="22366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1A237E"/>
                </a:solidFill>
                <a:latin typeface="+mn-ea"/>
              </a:rPr>
              <a:t>2026年
7〜8月</a:t>
            </a:r>
          </a:p>
        </p:txBody>
      </p:sp>
      <p:sp>
        <p:nvSpPr>
          <p:cNvPr id="60" name="Rectangle 59"/>
          <p:cNvSpPr/>
          <p:nvPr/>
        </p:nvSpPr>
        <p:spPr>
          <a:xfrm>
            <a:off x="7340802" y="2910991"/>
            <a:ext cx="2309774" cy="618591"/>
          </a:xfrm>
          <a:prstGeom prst="rect">
            <a:avLst/>
          </a:prstGeom>
          <a:solidFill>
            <a:srgbClr val="9E9E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377378" y="3029529"/>
            <a:ext cx="22366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>
                <a:solidFill>
                  <a:srgbClr val="FFFFFF"/>
                </a:solidFill>
                <a:latin typeface="+mn-ea"/>
              </a:rPr>
              <a:t>未着手</a:t>
            </a:r>
          </a:p>
        </p:txBody>
      </p:sp>
      <p:sp>
        <p:nvSpPr>
          <p:cNvPr id="62" name="Rectangle 61"/>
          <p:cNvSpPr/>
          <p:nvPr/>
        </p:nvSpPr>
        <p:spPr>
          <a:xfrm>
            <a:off x="7340802" y="3621022"/>
            <a:ext cx="2309774" cy="1023747"/>
          </a:xfrm>
          <a:prstGeom prst="rect">
            <a:avLst/>
          </a:prstGeom>
          <a:solidFill>
            <a:srgbClr val="FFFFFF"/>
          </a:solidFill>
          <a:ln w="9525">
            <a:solidFill>
              <a:srgbClr val="C5CA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488973" y="4118625"/>
            <a:ext cx="55000" cy="55000"/>
          </a:xfrm>
          <a:prstGeom prst="rect">
            <a:avLst/>
          </a:prstGeom>
          <a:solidFill>
            <a:srgbClr val="039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560258" y="3978744"/>
            <a:ext cx="20354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33333"/>
                </a:solidFill>
                <a:latin typeface="+mn-ea"/>
              </a:rPr>
              <a:t>単体テスト</a:t>
            </a:r>
          </a:p>
        </p:txBody>
      </p:sp>
      <p:sp>
        <p:nvSpPr>
          <p:cNvPr id="65" name="Rectangle 64"/>
          <p:cNvSpPr/>
          <p:nvPr/>
        </p:nvSpPr>
        <p:spPr>
          <a:xfrm>
            <a:off x="7340802" y="4654294"/>
            <a:ext cx="2309774" cy="1023747"/>
          </a:xfrm>
          <a:prstGeom prst="rect">
            <a:avLst/>
          </a:prstGeom>
          <a:solidFill>
            <a:srgbClr val="F0F4FF"/>
          </a:solidFill>
          <a:ln w="9525">
            <a:solidFill>
              <a:srgbClr val="C5CA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7488973" y="5151897"/>
            <a:ext cx="55000" cy="55000"/>
          </a:xfrm>
          <a:prstGeom prst="rect">
            <a:avLst/>
          </a:prstGeom>
          <a:solidFill>
            <a:srgbClr val="039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560258" y="5012016"/>
            <a:ext cx="20354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33333"/>
                </a:solidFill>
                <a:latin typeface="+mn-ea"/>
              </a:rPr>
              <a:t>結合テスト</a:t>
            </a:r>
          </a:p>
        </p:txBody>
      </p:sp>
      <p:sp>
        <p:nvSpPr>
          <p:cNvPr id="68" name="Rectangle 67"/>
          <p:cNvSpPr/>
          <p:nvPr/>
        </p:nvSpPr>
        <p:spPr>
          <a:xfrm>
            <a:off x="7340802" y="5687566"/>
            <a:ext cx="2309774" cy="1023747"/>
          </a:xfrm>
          <a:prstGeom prst="rect">
            <a:avLst/>
          </a:prstGeom>
          <a:solidFill>
            <a:srgbClr val="FFFFFF"/>
          </a:solidFill>
          <a:ln w="9525">
            <a:solidFill>
              <a:srgbClr val="C5CA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7488973" y="6185169"/>
            <a:ext cx="55000" cy="55000"/>
          </a:xfrm>
          <a:prstGeom prst="rect">
            <a:avLst/>
          </a:prstGeom>
          <a:solidFill>
            <a:srgbClr val="039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560258" y="6045288"/>
            <a:ext cx="20354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33333"/>
                </a:solidFill>
                <a:latin typeface="+mn-ea"/>
              </a:rPr>
              <a:t>UAT</a:t>
            </a:r>
          </a:p>
        </p:txBody>
      </p:sp>
      <p:sp>
        <p:nvSpPr>
          <p:cNvPr id="71" name="Rectangle 70"/>
          <p:cNvSpPr/>
          <p:nvPr/>
        </p:nvSpPr>
        <p:spPr>
          <a:xfrm>
            <a:off x="9650576" y="1518589"/>
            <a:ext cx="91440" cy="571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9742016" y="1097280"/>
            <a:ext cx="2309774" cy="899769"/>
          </a:xfrm>
          <a:prstGeom prst="rect">
            <a:avLst/>
          </a:prstGeom>
          <a:solidFill>
            <a:srgbClr val="29B6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9778592" y="1181950"/>
            <a:ext cx="223662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+mn-ea"/>
              </a:rPr>
              <a:t>Phase 5
リリース</a:t>
            </a:r>
          </a:p>
        </p:txBody>
      </p:sp>
      <p:sp>
        <p:nvSpPr>
          <p:cNvPr id="74" name="Rectangle 73"/>
          <p:cNvSpPr/>
          <p:nvPr/>
        </p:nvSpPr>
        <p:spPr>
          <a:xfrm>
            <a:off x="9742016" y="2088489"/>
            <a:ext cx="2309774" cy="731062"/>
          </a:xfrm>
          <a:prstGeom prst="rect">
            <a:avLst/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9778592" y="2156225"/>
            <a:ext cx="22366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1A237E"/>
                </a:solidFill>
                <a:latin typeface="+mn-ea"/>
              </a:rPr>
              <a:t>2026年
9月</a:t>
            </a:r>
          </a:p>
        </p:txBody>
      </p:sp>
      <p:sp>
        <p:nvSpPr>
          <p:cNvPr id="76" name="Rectangle 75"/>
          <p:cNvSpPr/>
          <p:nvPr/>
        </p:nvSpPr>
        <p:spPr>
          <a:xfrm>
            <a:off x="9742016" y="2910991"/>
            <a:ext cx="2309774" cy="618591"/>
          </a:xfrm>
          <a:prstGeom prst="rect">
            <a:avLst/>
          </a:prstGeom>
          <a:solidFill>
            <a:srgbClr val="9E9E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9778592" y="3029529"/>
            <a:ext cx="22366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>
                <a:solidFill>
                  <a:srgbClr val="FFFFFF"/>
                </a:solidFill>
                <a:latin typeface="+mn-ea"/>
              </a:rPr>
              <a:t>未着手</a:t>
            </a:r>
          </a:p>
        </p:txBody>
      </p:sp>
      <p:sp>
        <p:nvSpPr>
          <p:cNvPr id="78" name="Rectangle 77"/>
          <p:cNvSpPr/>
          <p:nvPr/>
        </p:nvSpPr>
        <p:spPr>
          <a:xfrm>
            <a:off x="9742016" y="3621022"/>
            <a:ext cx="2309774" cy="1023747"/>
          </a:xfrm>
          <a:prstGeom prst="rect">
            <a:avLst/>
          </a:prstGeom>
          <a:solidFill>
            <a:srgbClr val="FFFFFF"/>
          </a:solidFill>
          <a:ln w="9525">
            <a:solidFill>
              <a:srgbClr val="C5CA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9890187" y="4118625"/>
            <a:ext cx="55000" cy="55000"/>
          </a:xfrm>
          <a:prstGeom prst="rect">
            <a:avLst/>
          </a:prstGeom>
          <a:solidFill>
            <a:srgbClr val="29B6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9961472" y="3978744"/>
            <a:ext cx="20354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33333"/>
                </a:solidFill>
                <a:latin typeface="+mn-ea"/>
              </a:rPr>
              <a:t>本番移行</a:t>
            </a:r>
          </a:p>
        </p:txBody>
      </p:sp>
      <p:sp>
        <p:nvSpPr>
          <p:cNvPr id="81" name="Rectangle 80"/>
          <p:cNvSpPr/>
          <p:nvPr/>
        </p:nvSpPr>
        <p:spPr>
          <a:xfrm>
            <a:off x="9742016" y="4654294"/>
            <a:ext cx="2309774" cy="1023747"/>
          </a:xfrm>
          <a:prstGeom prst="rect">
            <a:avLst/>
          </a:prstGeom>
          <a:solidFill>
            <a:srgbClr val="F0F4FF"/>
          </a:solidFill>
          <a:ln w="9525">
            <a:solidFill>
              <a:srgbClr val="C5CA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9890187" y="5151897"/>
            <a:ext cx="55000" cy="55000"/>
          </a:xfrm>
          <a:prstGeom prst="rect">
            <a:avLst/>
          </a:prstGeom>
          <a:solidFill>
            <a:srgbClr val="29B6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9961472" y="5012016"/>
            <a:ext cx="20354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33333"/>
                </a:solidFill>
                <a:latin typeface="+mn-ea"/>
              </a:rPr>
              <a:t>研修実施</a:t>
            </a:r>
          </a:p>
        </p:txBody>
      </p:sp>
      <p:sp>
        <p:nvSpPr>
          <p:cNvPr id="84" name="Rectangle 83"/>
          <p:cNvSpPr/>
          <p:nvPr/>
        </p:nvSpPr>
        <p:spPr>
          <a:xfrm>
            <a:off x="9742016" y="5687566"/>
            <a:ext cx="2309774" cy="1023747"/>
          </a:xfrm>
          <a:prstGeom prst="rect">
            <a:avLst/>
          </a:prstGeom>
          <a:solidFill>
            <a:srgbClr val="FFFFFF"/>
          </a:solidFill>
          <a:ln w="9525">
            <a:solidFill>
              <a:srgbClr val="C5CA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9890187" y="6185169"/>
            <a:ext cx="55000" cy="55000"/>
          </a:xfrm>
          <a:prstGeom prst="rect">
            <a:avLst/>
          </a:prstGeom>
          <a:solidFill>
            <a:srgbClr val="29B6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9961472" y="6045288"/>
            <a:ext cx="20354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33333"/>
                </a:solidFill>
                <a:latin typeface="+mn-ea"/>
              </a:rPr>
              <a:t>運用開始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91</Words>
  <Application>Microsoft Office PowerPoint</Application>
  <PresentationFormat>ユーザー設定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2026-05-19T21:38:52Z</dcterms:modified>
  <cp:category/>
</cp:coreProperties>
</file>