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91B68-896D-4159-BDCE-3C0B20C40F04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9E7CF-6DEE-4228-A605-7D6FE48CB8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77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9E7CF-6DEE-4228-A605-7D6FE48CB8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798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F29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A/B 案件 比較サマリー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成長戦略オプション比較 — 自社開発 vs M&amp;A 買収（2026年5月 審議）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5856183" y="1097280"/>
            <a:ext cx="476585" cy="562356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6183" y="3627882"/>
            <a:ext cx="4765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97280"/>
            <a:ext cx="5627583" cy="562356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" y="1190413"/>
            <a:ext cx="56275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案件A：自社プロダクト開発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24208" y="1097280"/>
            <a:ext cx="5627584" cy="562356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4208" y="1190413"/>
            <a:ext cx="5627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案件B：スタートアップ M&amp;A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" y="1659636"/>
            <a:ext cx="1238068" cy="100271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160" y="1972909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初期コスト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66668" y="165963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58108" y="1991959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¥80百万（開発費）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24208" y="1659636"/>
            <a:ext cx="1238068" cy="1002715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4208" y="2006777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初期コスト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53716" y="165963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45156" y="2008893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¥300〜500百万（買収費）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" y="2671876"/>
            <a:ext cx="1238068" cy="100271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7160" y="2985149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期間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466668" y="2671876"/>
            <a:ext cx="4298075" cy="1002715"/>
          </a:xfrm>
          <a:prstGeom prst="rect">
            <a:avLst/>
          </a:prstGeom>
          <a:solidFill>
            <a:srgbClr val="ECEFF1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58108" y="3004199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12〜18ヶ月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24208" y="2671876"/>
            <a:ext cx="1238068" cy="1002715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24208" y="3019017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53716" y="2671876"/>
            <a:ext cx="4298075" cy="1002715"/>
          </a:xfrm>
          <a:prstGeom prst="rect">
            <a:avLst/>
          </a:prstGeom>
          <a:solidFill>
            <a:srgbClr val="ECEFF1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845156" y="3021133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3〜6ヶ月（PMI含む）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37160" y="3684116"/>
            <a:ext cx="1238068" cy="100271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" y="3997389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466668" y="368411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58108" y="4016439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技術遅延・開発リスク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24208" y="3684116"/>
            <a:ext cx="1238068" cy="1002715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24208" y="4031257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753716" y="368411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45156" y="4033373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文化統合・離職リスク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37160" y="4696356"/>
            <a:ext cx="1238068" cy="100271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37160" y="4941893"/>
            <a:ext cx="1238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期待売上</a:t>
            </a:r>
            <a:endParaRPr lang="en-US" sz="1400" b="1" i="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効果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66668" y="4696356"/>
            <a:ext cx="4298075" cy="1002715"/>
          </a:xfrm>
          <a:prstGeom prst="rect">
            <a:avLst/>
          </a:prstGeom>
          <a:solidFill>
            <a:srgbClr val="ECEFF1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58108" y="5028679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＋¥15億 / 年（3年後）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424208" y="4696356"/>
            <a:ext cx="1238068" cy="1002715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24208" y="4941893"/>
            <a:ext cx="1238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期待売上</a:t>
            </a:r>
            <a:endParaRPr lang="en-US" sz="1400" b="1" i="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効果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53716" y="4696356"/>
            <a:ext cx="4298075" cy="1002715"/>
          </a:xfrm>
          <a:prstGeom prst="rect">
            <a:avLst/>
          </a:prstGeom>
          <a:solidFill>
            <a:srgbClr val="ECEFF1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5156" y="5045613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＋¥25億 / 年（3年後）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37160" y="5708596"/>
            <a:ext cx="1238068" cy="100271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37160" y="5835598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実現可能性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466668" y="570859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58108" y="5854648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高（既存技術の延長）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24208" y="5708596"/>
            <a:ext cx="1238068" cy="1002715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24208" y="5835598"/>
            <a:ext cx="12380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実現可能性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53716" y="5708596"/>
            <a:ext cx="4298075" cy="1002715"/>
          </a:xfrm>
          <a:prstGeom prst="rect">
            <a:avLst/>
          </a:prstGeom>
          <a:solidFill>
            <a:srgbClr val="FFFFFF"/>
          </a:solidFill>
          <a:ln w="9525">
            <a:solidFill>
              <a:srgbClr val="B0BE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845156" y="5854648"/>
            <a:ext cx="41151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中（デューデリ次第）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6249924"/>
            <a:ext cx="11914632" cy="562356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74320" y="6385393"/>
            <a:ext cx="116403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推奨案：案件A（自社開発）を優先推進。リソース確保後、2027年以降に M&amp;A を再評価する。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128</Words>
  <Application>Microsoft Office PowerPoint</Application>
  <PresentationFormat>ユーザー設定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2026-05-19T11:27:52Z</dcterms:modified>
  <cp:category/>
</cp:coreProperties>
</file>