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7191B-9C27-45A2-ADA2-69A045822CA2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35832-D0C4-432E-A03E-18898DF71D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01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D35832-D0C4-432E-A03E-18898DF71D7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123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151C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Q1 2026 主要結論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Executive Conclusions — 2026年第1四半期 経営報告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DDDDD"/>
                </a:solidFill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097280"/>
            <a:ext cx="595731" cy="105156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9" name="TextBox 8"/>
          <p:cNvSpPr txBox="1"/>
          <p:nvPr/>
        </p:nvSpPr>
        <p:spPr>
          <a:xfrm>
            <a:off x="137160" y="1360170"/>
            <a:ext cx="5957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31" y="1097280"/>
            <a:ext cx="11227461" cy="1051560"/>
          </a:xfrm>
          <a:prstGeom prst="rect">
            <a:avLst/>
          </a:prstGeom>
          <a:solidFill>
            <a:srgbClr val="FFEBEE"/>
          </a:solidFill>
          <a:ln w="9525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11" name="TextBox 10"/>
          <p:cNvSpPr txBox="1"/>
          <p:nvPr/>
        </p:nvSpPr>
        <p:spPr>
          <a:xfrm>
            <a:off x="952347" y="1277790"/>
            <a:ext cx="1097142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C62828"/>
                </a:solidFill>
              </a:rPr>
              <a:t>売上目標を 107% で達成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2347" y="1640806"/>
            <a:ext cx="1097142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33333"/>
                </a:solidFill>
              </a:rPr>
              <a:t>Q1売上高 ¥12.8億（目標 ¥12.0億）。年間契約比率 68%→74% に向上し MRR 安定性が大幅改善。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" y="2240280"/>
            <a:ext cx="595731" cy="1051560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14" name="TextBox 13"/>
          <p:cNvSpPr txBox="1"/>
          <p:nvPr/>
        </p:nvSpPr>
        <p:spPr>
          <a:xfrm>
            <a:off x="137160" y="2503170"/>
            <a:ext cx="5957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4331" y="2240280"/>
            <a:ext cx="11227461" cy="1051560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16" name="TextBox 15"/>
          <p:cNvSpPr txBox="1"/>
          <p:nvPr/>
        </p:nvSpPr>
        <p:spPr>
          <a:xfrm>
            <a:off x="952347" y="2420790"/>
            <a:ext cx="1097142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E65100"/>
                </a:solidFill>
              </a:rPr>
              <a:t>新規顧客獲得が加速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52347" y="2783806"/>
            <a:ext cx="1097142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33333"/>
                </a:solidFill>
              </a:rPr>
              <a:t>新規契約 1,284件（前期比 ＋23%）。エンタープライズ層（年間 ¥500万以上）が ＋41% で最大成長。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160" y="3383280"/>
            <a:ext cx="595731" cy="105156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19" name="TextBox 18"/>
          <p:cNvSpPr txBox="1"/>
          <p:nvPr/>
        </p:nvSpPr>
        <p:spPr>
          <a:xfrm>
            <a:off x="137160" y="3646170"/>
            <a:ext cx="5957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24331" y="3383280"/>
            <a:ext cx="11227461" cy="1051560"/>
          </a:xfrm>
          <a:prstGeom prst="rect">
            <a:avLst/>
          </a:prstGeom>
          <a:solidFill>
            <a:srgbClr val="E8F5E9"/>
          </a:solidFill>
          <a:ln w="9525"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21" name="TextBox 20"/>
          <p:cNvSpPr txBox="1"/>
          <p:nvPr/>
        </p:nvSpPr>
        <p:spPr>
          <a:xfrm>
            <a:off x="952347" y="3563790"/>
            <a:ext cx="1097142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2E7D32"/>
                </a:solidFill>
              </a:rPr>
              <a:t>解約率が過去最低を更新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2347" y="3926806"/>
            <a:ext cx="1097142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33333"/>
                </a:solidFill>
              </a:rPr>
              <a:t>Churn Rate 1.2%（前期 1.8%）。カスタマーサクセス強化が奏功し継続率 98.8% を記録。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7160" y="4526280"/>
            <a:ext cx="595731" cy="105156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24" name="TextBox 23"/>
          <p:cNvSpPr txBox="1"/>
          <p:nvPr/>
        </p:nvSpPr>
        <p:spPr>
          <a:xfrm>
            <a:off x="137160" y="4789170"/>
            <a:ext cx="5957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24331" y="4526280"/>
            <a:ext cx="11227461" cy="1051560"/>
          </a:xfrm>
          <a:prstGeom prst="rect">
            <a:avLst/>
          </a:prstGeom>
          <a:solidFill>
            <a:srgbClr val="E3F2FD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26" name="TextBox 25"/>
          <p:cNvSpPr txBox="1"/>
          <p:nvPr/>
        </p:nvSpPr>
        <p:spPr>
          <a:xfrm>
            <a:off x="952347" y="4706790"/>
            <a:ext cx="1097142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565C0"/>
                </a:solidFill>
              </a:rPr>
              <a:t>採用強化が最優先課題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2347" y="5069806"/>
            <a:ext cx="1097142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33333"/>
                </a:solidFill>
              </a:rPr>
              <a:t>事業成長に対しエンジニア・CS 人材が不足。Q2 は ＋8名を追加採用、採用予算を前期比 150% に増額。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37160" y="5669280"/>
            <a:ext cx="595731" cy="1051560"/>
          </a:xfrm>
          <a:prstGeom prst="rect">
            <a:avLst/>
          </a:prstGeom>
          <a:solidFill>
            <a:srgbClr val="6A1B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29" name="TextBox 28"/>
          <p:cNvSpPr txBox="1"/>
          <p:nvPr/>
        </p:nvSpPr>
        <p:spPr>
          <a:xfrm>
            <a:off x="137160" y="5932170"/>
            <a:ext cx="5957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24331" y="5669280"/>
            <a:ext cx="11227461" cy="1051560"/>
          </a:xfrm>
          <a:prstGeom prst="rect">
            <a:avLst/>
          </a:prstGeom>
          <a:solidFill>
            <a:srgbClr val="F3E5F5"/>
          </a:solidFill>
          <a:ln w="9525">
            <a:solidFill>
              <a:srgbClr val="6A1B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/>
          </a:p>
        </p:txBody>
      </p:sp>
      <p:sp>
        <p:nvSpPr>
          <p:cNvPr id="31" name="TextBox 30"/>
          <p:cNvSpPr txBox="1"/>
          <p:nvPr/>
        </p:nvSpPr>
        <p:spPr>
          <a:xfrm>
            <a:off x="952347" y="5849790"/>
            <a:ext cx="1097142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 dirty="0">
                <a:solidFill>
                  <a:srgbClr val="6A1B9A"/>
                </a:solidFill>
              </a:rPr>
              <a:t>海外展開の初期検討を開始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52347" y="6212806"/>
            <a:ext cx="1097142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 dirty="0">
                <a:solidFill>
                  <a:srgbClr val="333333"/>
                </a:solidFill>
              </a:rPr>
              <a:t>東南アジア 3ヶ国で FS 調査を開始。Q3 に投資判断、2027年Q1 パイロット展開を計画。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120</Words>
  <Application>Microsoft Office PowerPoint</Application>
  <PresentationFormat>ユーザー設定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2026-05-19T11:22:58Z</dcterms:modified>
  <cp:category/>
</cp:coreProperties>
</file>