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701" autoAdjust="0"/>
  </p:normalViewPr>
  <p:slideViewPr>
    <p:cSldViewPr snapToGrid="0" snapToObjects="1">
      <p:cViewPr varScale="1">
        <p:scale>
          <a:sx n="91" d="100"/>
          <a:sy n="91" d="100"/>
        </p:scale>
        <p:origin x="341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A1581-7AF8-47C0-A48B-727F1BCE033B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0017D-6487-4183-A6A3-816A77C69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032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70017D-6487-4183-A6A3-816A77C698A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468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3" name="Rectangle 2"/>
          <p:cNvSpPr/>
          <p:nvPr/>
        </p:nvSpPr>
        <p:spPr>
          <a:xfrm>
            <a:off x="0" y="922020"/>
            <a:ext cx="12188952" cy="38100"/>
          </a:xfrm>
          <a:prstGeom prst="rect">
            <a:avLst/>
          </a:prstGeom>
          <a:solidFill>
            <a:srgbClr val="9616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4" name="TextBox 3"/>
          <p:cNvSpPr txBox="1"/>
          <p:nvPr/>
        </p:nvSpPr>
        <p:spPr>
          <a:xfrm>
            <a:off x="228600" y="54864"/>
            <a:ext cx="88971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リスク・課題のサマリー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30936"/>
            <a:ext cx="8897112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Risk &amp; Issue Summary — Q2 2026 優先管理リスク一覧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54312" y="10058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DDDDD"/>
                </a:solidFill>
              </a:rPr>
              <a:t>作成日：2026年5月1日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4312" y="46634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DDDDD"/>
                </a:solidFill>
              </a:rPr>
              <a:t>作成者：経営企画部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" y="1097280"/>
            <a:ext cx="3564864" cy="674827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9" name="TextBox 8"/>
          <p:cNvSpPr txBox="1"/>
          <p:nvPr/>
        </p:nvSpPr>
        <p:spPr>
          <a:xfrm>
            <a:off x="146685" y="1232747"/>
            <a:ext cx="35553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 dirty="0">
                <a:solidFill>
                  <a:srgbClr val="FFFFFF"/>
                </a:solidFill>
              </a:rPr>
              <a:t>リスク・課題内容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11549" y="1097280"/>
            <a:ext cx="1062791" cy="674827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11" name="TextBox 10"/>
          <p:cNvSpPr txBox="1"/>
          <p:nvPr/>
        </p:nvSpPr>
        <p:spPr>
          <a:xfrm>
            <a:off x="3721074" y="1232747"/>
            <a:ext cx="10532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FFFFF"/>
                </a:solidFill>
              </a:rPr>
              <a:t>分類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83865" y="1097280"/>
            <a:ext cx="1181938" cy="674827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13" name="TextBox 12"/>
          <p:cNvSpPr txBox="1"/>
          <p:nvPr/>
        </p:nvSpPr>
        <p:spPr>
          <a:xfrm>
            <a:off x="4793390" y="1232747"/>
            <a:ext cx="11724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FFFFF"/>
                </a:solidFill>
              </a:rPr>
              <a:t>影響度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75328" y="1097280"/>
            <a:ext cx="1181938" cy="674827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15" name="TextBox 14"/>
          <p:cNvSpPr txBox="1"/>
          <p:nvPr/>
        </p:nvSpPr>
        <p:spPr>
          <a:xfrm>
            <a:off x="5984853" y="1232747"/>
            <a:ext cx="11724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FFFFF"/>
                </a:solidFill>
              </a:rPr>
              <a:t>発生確率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66791" y="1097280"/>
            <a:ext cx="3207425" cy="674827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17" name="TextBox 16"/>
          <p:cNvSpPr txBox="1"/>
          <p:nvPr/>
        </p:nvSpPr>
        <p:spPr>
          <a:xfrm>
            <a:off x="7176316" y="1232747"/>
            <a:ext cx="3197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FFFFF"/>
                </a:solidFill>
              </a:rPr>
              <a:t>対策・アクション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383741" y="1097280"/>
            <a:ext cx="1420230" cy="674827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19" name="TextBox 18"/>
          <p:cNvSpPr txBox="1"/>
          <p:nvPr/>
        </p:nvSpPr>
        <p:spPr>
          <a:xfrm>
            <a:off x="10393266" y="1232747"/>
            <a:ext cx="14107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FFFFF"/>
                </a:solidFill>
              </a:rPr>
              <a:t>担当 / 期限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37160" y="1772107"/>
            <a:ext cx="3564864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21" name="TextBox 20"/>
          <p:cNvSpPr txBox="1"/>
          <p:nvPr/>
        </p:nvSpPr>
        <p:spPr>
          <a:xfrm>
            <a:off x="156210" y="2038307"/>
            <a:ext cx="3536289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 dirty="0">
                <a:solidFill>
                  <a:srgbClr val="222222"/>
                </a:solidFill>
              </a:rPr>
              <a:t>採用難・エンジニア不足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711549" y="1772107"/>
            <a:ext cx="1062791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23" name="TextBox 22"/>
          <p:cNvSpPr txBox="1"/>
          <p:nvPr/>
        </p:nvSpPr>
        <p:spPr>
          <a:xfrm>
            <a:off x="3730599" y="2038307"/>
            <a:ext cx="1034216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300" b="1" i="0">
                <a:solidFill>
                  <a:srgbClr val="222222"/>
                </a:solidFill>
              </a:rPr>
              <a:t>人材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783865" y="1772107"/>
            <a:ext cx="1181938" cy="815263"/>
          </a:xfrm>
          <a:prstGeom prst="rect">
            <a:avLst/>
          </a:prstGeom>
          <a:solidFill>
            <a:srgbClr val="FFCDD2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25" name="TextBox 24"/>
          <p:cNvSpPr txBox="1"/>
          <p:nvPr/>
        </p:nvSpPr>
        <p:spPr>
          <a:xfrm>
            <a:off x="4802915" y="1984446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B71C1C"/>
                </a:solidFill>
              </a:rPr>
              <a:t>高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975328" y="1772107"/>
            <a:ext cx="1181938" cy="815263"/>
          </a:xfrm>
          <a:prstGeom prst="rect">
            <a:avLst/>
          </a:prstGeom>
          <a:solidFill>
            <a:srgbClr val="FFF9C4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27" name="TextBox 26"/>
          <p:cNvSpPr txBox="1"/>
          <p:nvPr/>
        </p:nvSpPr>
        <p:spPr>
          <a:xfrm>
            <a:off x="5994378" y="1984446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E65100"/>
                </a:solidFill>
              </a:rPr>
              <a:t>中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166791" y="1772107"/>
            <a:ext cx="3207425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29" name="TextBox 28"/>
          <p:cNvSpPr txBox="1"/>
          <p:nvPr/>
        </p:nvSpPr>
        <p:spPr>
          <a:xfrm>
            <a:off x="7185841" y="1938280"/>
            <a:ext cx="2839003" cy="49244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 dirty="0">
                <a:solidFill>
                  <a:srgbClr val="222222"/>
                </a:solidFill>
              </a:rPr>
              <a:t>エージェント増員・給与水準引上げ（+15%）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383741" y="1772107"/>
            <a:ext cx="1420230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31" name="TextBox 30"/>
          <p:cNvSpPr txBox="1"/>
          <p:nvPr/>
        </p:nvSpPr>
        <p:spPr>
          <a:xfrm>
            <a:off x="10402791" y="1938280"/>
            <a:ext cx="1391655" cy="49244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 dirty="0">
                <a:solidFill>
                  <a:srgbClr val="222222"/>
                </a:solidFill>
              </a:rPr>
              <a:t>人事部</a:t>
            </a:r>
            <a:endParaRPr lang="en-US" sz="1300" b="1" i="0" dirty="0">
              <a:solidFill>
                <a:srgbClr val="222222"/>
              </a:solidFill>
            </a:endParaRPr>
          </a:p>
          <a:p>
            <a:pPr algn="l"/>
            <a:r>
              <a:rPr sz="1300" b="1" i="0" dirty="0">
                <a:solidFill>
                  <a:srgbClr val="222222"/>
                </a:solidFill>
              </a:rPr>
              <a:t>2026年6月末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37160" y="2596895"/>
            <a:ext cx="3564864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33" name="TextBox 32"/>
          <p:cNvSpPr txBox="1"/>
          <p:nvPr/>
        </p:nvSpPr>
        <p:spPr>
          <a:xfrm>
            <a:off x="156210" y="2863095"/>
            <a:ext cx="3536289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主要顧客（売上比 15%）の解約リスク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711549" y="2596895"/>
            <a:ext cx="1062791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35" name="TextBox 34"/>
          <p:cNvSpPr txBox="1"/>
          <p:nvPr/>
        </p:nvSpPr>
        <p:spPr>
          <a:xfrm>
            <a:off x="3730599" y="2863095"/>
            <a:ext cx="1034216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300" b="1" i="0">
                <a:solidFill>
                  <a:srgbClr val="222222"/>
                </a:solidFill>
              </a:rPr>
              <a:t>顧客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783865" y="2596895"/>
            <a:ext cx="1181938" cy="815263"/>
          </a:xfrm>
          <a:prstGeom prst="rect">
            <a:avLst/>
          </a:prstGeom>
          <a:solidFill>
            <a:srgbClr val="FFCDD2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37" name="TextBox 36"/>
          <p:cNvSpPr txBox="1"/>
          <p:nvPr/>
        </p:nvSpPr>
        <p:spPr>
          <a:xfrm>
            <a:off x="4802915" y="2809234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B71C1C"/>
                </a:solidFill>
              </a:rPr>
              <a:t>高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975328" y="2596895"/>
            <a:ext cx="1181938" cy="815263"/>
          </a:xfrm>
          <a:prstGeom prst="rect">
            <a:avLst/>
          </a:prstGeom>
          <a:solidFill>
            <a:srgbClr val="F1F8E9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39" name="TextBox 38"/>
          <p:cNvSpPr txBox="1"/>
          <p:nvPr/>
        </p:nvSpPr>
        <p:spPr>
          <a:xfrm>
            <a:off x="5994378" y="2809234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2E7D32"/>
                </a:solidFill>
              </a:rPr>
              <a:t>低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166791" y="2596895"/>
            <a:ext cx="3207425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41" name="TextBox 40"/>
          <p:cNvSpPr txBox="1"/>
          <p:nvPr/>
        </p:nvSpPr>
        <p:spPr>
          <a:xfrm>
            <a:off x="7185841" y="2863095"/>
            <a:ext cx="3178850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QBR即時実施、専任CSMを配置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0383741" y="2596895"/>
            <a:ext cx="1420230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43" name="TextBox 42"/>
          <p:cNvSpPr txBox="1"/>
          <p:nvPr/>
        </p:nvSpPr>
        <p:spPr>
          <a:xfrm>
            <a:off x="10402791" y="2863095"/>
            <a:ext cx="1391655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CS部長 / 即時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37160" y="3421683"/>
            <a:ext cx="3564864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45" name="TextBox 44"/>
          <p:cNvSpPr txBox="1"/>
          <p:nvPr/>
        </p:nvSpPr>
        <p:spPr>
          <a:xfrm>
            <a:off x="156210" y="3687883"/>
            <a:ext cx="3536289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競合他社の新製品投入（Q2末予定）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711549" y="3421683"/>
            <a:ext cx="1062791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47" name="TextBox 46"/>
          <p:cNvSpPr txBox="1"/>
          <p:nvPr/>
        </p:nvSpPr>
        <p:spPr>
          <a:xfrm>
            <a:off x="3730599" y="3687883"/>
            <a:ext cx="1034216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300" b="1" i="0">
                <a:solidFill>
                  <a:srgbClr val="222222"/>
                </a:solidFill>
              </a:rPr>
              <a:t>競合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783865" y="3421683"/>
            <a:ext cx="1181938" cy="815263"/>
          </a:xfrm>
          <a:prstGeom prst="rect">
            <a:avLst/>
          </a:prstGeom>
          <a:solidFill>
            <a:srgbClr val="FFF9C4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49" name="TextBox 48"/>
          <p:cNvSpPr txBox="1"/>
          <p:nvPr/>
        </p:nvSpPr>
        <p:spPr>
          <a:xfrm>
            <a:off x="4802915" y="3634022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E65100"/>
                </a:solidFill>
              </a:rPr>
              <a:t>中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975328" y="3421683"/>
            <a:ext cx="1181938" cy="815263"/>
          </a:xfrm>
          <a:prstGeom prst="rect">
            <a:avLst/>
          </a:prstGeom>
          <a:solidFill>
            <a:srgbClr val="FFCDD2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51" name="TextBox 50"/>
          <p:cNvSpPr txBox="1"/>
          <p:nvPr/>
        </p:nvSpPr>
        <p:spPr>
          <a:xfrm>
            <a:off x="5994378" y="3634022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B71C1C"/>
                </a:solidFill>
              </a:rPr>
              <a:t>高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166791" y="3421683"/>
            <a:ext cx="3207425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53" name="TextBox 52"/>
          <p:cNvSpPr txBox="1"/>
          <p:nvPr/>
        </p:nvSpPr>
        <p:spPr>
          <a:xfrm>
            <a:off x="7185841" y="3687883"/>
            <a:ext cx="3178850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機能差別化ロードマップを加速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383741" y="3421683"/>
            <a:ext cx="1420230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55" name="TextBox 54"/>
          <p:cNvSpPr txBox="1"/>
          <p:nvPr/>
        </p:nvSpPr>
        <p:spPr>
          <a:xfrm>
            <a:off x="10402791" y="3687883"/>
            <a:ext cx="1391655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開発部 / Q3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37160" y="4246471"/>
            <a:ext cx="3564864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57" name="TextBox 56"/>
          <p:cNvSpPr txBox="1"/>
          <p:nvPr/>
        </p:nvSpPr>
        <p:spPr>
          <a:xfrm>
            <a:off x="156210" y="4512671"/>
            <a:ext cx="3536289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クラウドインフラコスト超過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711549" y="4246471"/>
            <a:ext cx="1062791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59" name="TextBox 58"/>
          <p:cNvSpPr txBox="1"/>
          <p:nvPr/>
        </p:nvSpPr>
        <p:spPr>
          <a:xfrm>
            <a:off x="3730599" y="4512671"/>
            <a:ext cx="1034216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300" b="1" i="0">
                <a:solidFill>
                  <a:srgbClr val="222222"/>
                </a:solidFill>
              </a:rPr>
              <a:t>コスト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783865" y="4246471"/>
            <a:ext cx="1181938" cy="815263"/>
          </a:xfrm>
          <a:prstGeom prst="rect">
            <a:avLst/>
          </a:prstGeom>
          <a:solidFill>
            <a:srgbClr val="FFF9C4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61" name="TextBox 60"/>
          <p:cNvSpPr txBox="1"/>
          <p:nvPr/>
        </p:nvSpPr>
        <p:spPr>
          <a:xfrm>
            <a:off x="4802915" y="4458810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E65100"/>
                </a:solidFill>
              </a:rPr>
              <a:t>中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975328" y="4246471"/>
            <a:ext cx="1181938" cy="815263"/>
          </a:xfrm>
          <a:prstGeom prst="rect">
            <a:avLst/>
          </a:prstGeom>
          <a:solidFill>
            <a:srgbClr val="FFCDD2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63" name="TextBox 62"/>
          <p:cNvSpPr txBox="1"/>
          <p:nvPr/>
        </p:nvSpPr>
        <p:spPr>
          <a:xfrm>
            <a:off x="5994378" y="4458810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B71C1C"/>
                </a:solidFill>
              </a:rPr>
              <a:t>高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166791" y="4246471"/>
            <a:ext cx="3207425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65" name="TextBox 64"/>
          <p:cNvSpPr txBox="1"/>
          <p:nvPr/>
        </p:nvSpPr>
        <p:spPr>
          <a:xfrm>
            <a:off x="7185841" y="4512671"/>
            <a:ext cx="3178850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インフラ最適化TFを設置・月次レビュー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0383741" y="4246471"/>
            <a:ext cx="1420230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67" name="TextBox 66"/>
          <p:cNvSpPr txBox="1"/>
          <p:nvPr/>
        </p:nvSpPr>
        <p:spPr>
          <a:xfrm>
            <a:off x="10402791" y="4412644"/>
            <a:ext cx="1391655" cy="49244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 dirty="0">
                <a:solidFill>
                  <a:srgbClr val="222222"/>
                </a:solidFill>
              </a:rPr>
              <a:t>インフラ</a:t>
            </a:r>
            <a:endParaRPr lang="en-US" sz="1300" b="1" i="0" dirty="0">
              <a:solidFill>
                <a:srgbClr val="222222"/>
              </a:solidFill>
            </a:endParaRPr>
          </a:p>
          <a:p>
            <a:pPr algn="l"/>
            <a:r>
              <a:rPr sz="1300" b="1" i="0" dirty="0">
                <a:solidFill>
                  <a:srgbClr val="222222"/>
                </a:solidFill>
              </a:rPr>
              <a:t>2026年5月末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37160" y="5071259"/>
            <a:ext cx="3564864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69" name="TextBox 68"/>
          <p:cNvSpPr txBox="1"/>
          <p:nvPr/>
        </p:nvSpPr>
        <p:spPr>
          <a:xfrm>
            <a:off x="156210" y="5337459"/>
            <a:ext cx="3536289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セキュリティ規制強化（改正法）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711549" y="5071259"/>
            <a:ext cx="1062791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71" name="TextBox 70"/>
          <p:cNvSpPr txBox="1"/>
          <p:nvPr/>
        </p:nvSpPr>
        <p:spPr>
          <a:xfrm>
            <a:off x="3730599" y="5337459"/>
            <a:ext cx="1034216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300" b="1" i="0">
                <a:solidFill>
                  <a:srgbClr val="222222"/>
                </a:solidFill>
              </a:rPr>
              <a:t>法規制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783865" y="5071259"/>
            <a:ext cx="1181938" cy="815263"/>
          </a:xfrm>
          <a:prstGeom prst="rect">
            <a:avLst/>
          </a:prstGeom>
          <a:solidFill>
            <a:srgbClr val="FFF9C4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73" name="TextBox 72"/>
          <p:cNvSpPr txBox="1"/>
          <p:nvPr/>
        </p:nvSpPr>
        <p:spPr>
          <a:xfrm>
            <a:off x="4802915" y="5283598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E65100"/>
                </a:solidFill>
              </a:rPr>
              <a:t>中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975328" y="5071259"/>
            <a:ext cx="1181938" cy="815263"/>
          </a:xfrm>
          <a:prstGeom prst="rect">
            <a:avLst/>
          </a:prstGeom>
          <a:solidFill>
            <a:srgbClr val="FFF9C4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75" name="TextBox 74"/>
          <p:cNvSpPr txBox="1"/>
          <p:nvPr/>
        </p:nvSpPr>
        <p:spPr>
          <a:xfrm>
            <a:off x="5994378" y="5283598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E65100"/>
                </a:solidFill>
              </a:rPr>
              <a:t>中</a:t>
            </a:r>
          </a:p>
        </p:txBody>
      </p:sp>
      <p:sp>
        <p:nvSpPr>
          <p:cNvPr id="76" name="Rectangle 75"/>
          <p:cNvSpPr/>
          <p:nvPr/>
        </p:nvSpPr>
        <p:spPr>
          <a:xfrm>
            <a:off x="7166791" y="5071259"/>
            <a:ext cx="3207425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77" name="TextBox 76"/>
          <p:cNvSpPr txBox="1"/>
          <p:nvPr/>
        </p:nvSpPr>
        <p:spPr>
          <a:xfrm>
            <a:off x="7185841" y="5337459"/>
            <a:ext cx="3178850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外部監査導入・コンプライアンスTF設置</a:t>
            </a:r>
          </a:p>
        </p:txBody>
      </p:sp>
      <p:sp>
        <p:nvSpPr>
          <p:cNvPr id="78" name="Rectangle 77"/>
          <p:cNvSpPr/>
          <p:nvPr/>
        </p:nvSpPr>
        <p:spPr>
          <a:xfrm>
            <a:off x="10383741" y="5071259"/>
            <a:ext cx="1420230" cy="815263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79" name="TextBox 78"/>
          <p:cNvSpPr txBox="1"/>
          <p:nvPr/>
        </p:nvSpPr>
        <p:spPr>
          <a:xfrm>
            <a:off x="10402791" y="5337459"/>
            <a:ext cx="1391655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法務 / Q3</a:t>
            </a:r>
          </a:p>
        </p:txBody>
      </p:sp>
      <p:sp>
        <p:nvSpPr>
          <p:cNvPr id="80" name="Rectangle 79"/>
          <p:cNvSpPr/>
          <p:nvPr/>
        </p:nvSpPr>
        <p:spPr>
          <a:xfrm>
            <a:off x="137160" y="5896047"/>
            <a:ext cx="3564864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81" name="TextBox 80"/>
          <p:cNvSpPr txBox="1"/>
          <p:nvPr/>
        </p:nvSpPr>
        <p:spPr>
          <a:xfrm>
            <a:off x="156210" y="6162247"/>
            <a:ext cx="3536289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キーマン離職リスク（上位3名）</a:t>
            </a:r>
          </a:p>
        </p:txBody>
      </p:sp>
      <p:sp>
        <p:nvSpPr>
          <p:cNvPr id="82" name="Rectangle 81"/>
          <p:cNvSpPr/>
          <p:nvPr/>
        </p:nvSpPr>
        <p:spPr>
          <a:xfrm>
            <a:off x="3711549" y="5896047"/>
            <a:ext cx="1062791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83" name="TextBox 82"/>
          <p:cNvSpPr txBox="1"/>
          <p:nvPr/>
        </p:nvSpPr>
        <p:spPr>
          <a:xfrm>
            <a:off x="3730599" y="6162247"/>
            <a:ext cx="1034216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300" b="1" i="0">
                <a:solidFill>
                  <a:srgbClr val="222222"/>
                </a:solidFill>
              </a:rPr>
              <a:t>人材</a:t>
            </a:r>
          </a:p>
        </p:txBody>
      </p:sp>
      <p:sp>
        <p:nvSpPr>
          <p:cNvPr id="84" name="Rectangle 83"/>
          <p:cNvSpPr/>
          <p:nvPr/>
        </p:nvSpPr>
        <p:spPr>
          <a:xfrm>
            <a:off x="4783865" y="5896047"/>
            <a:ext cx="1181938" cy="815263"/>
          </a:xfrm>
          <a:prstGeom prst="rect">
            <a:avLst/>
          </a:prstGeom>
          <a:solidFill>
            <a:srgbClr val="F1F8E9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85" name="TextBox 84"/>
          <p:cNvSpPr txBox="1"/>
          <p:nvPr/>
        </p:nvSpPr>
        <p:spPr>
          <a:xfrm>
            <a:off x="4802915" y="6108386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2E7D32"/>
                </a:solidFill>
              </a:rPr>
              <a:t>低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975328" y="5896047"/>
            <a:ext cx="1181938" cy="815263"/>
          </a:xfrm>
          <a:prstGeom prst="rect">
            <a:avLst/>
          </a:prstGeom>
          <a:solidFill>
            <a:srgbClr val="F1F8E9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/>
          </a:p>
        </p:txBody>
      </p:sp>
      <p:sp>
        <p:nvSpPr>
          <p:cNvPr id="87" name="TextBox 86"/>
          <p:cNvSpPr txBox="1"/>
          <p:nvPr/>
        </p:nvSpPr>
        <p:spPr>
          <a:xfrm>
            <a:off x="5994378" y="6108386"/>
            <a:ext cx="1153363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 i="0">
                <a:solidFill>
                  <a:srgbClr val="2E7D32"/>
                </a:solidFill>
              </a:rPr>
              <a:t>低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166791" y="5896047"/>
            <a:ext cx="3207425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89" name="TextBox 88"/>
          <p:cNvSpPr txBox="1"/>
          <p:nvPr/>
        </p:nvSpPr>
        <p:spPr>
          <a:xfrm>
            <a:off x="7185841" y="6162247"/>
            <a:ext cx="3178850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RSU付与・四半期リテンション面談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0383741" y="5896047"/>
            <a:ext cx="1420230" cy="815263"/>
          </a:xfrm>
          <a:prstGeom prst="rect">
            <a:avLst/>
          </a:prstGeom>
          <a:solidFill>
            <a:srgbClr val="F8F8F8"/>
          </a:solidFill>
          <a:ln w="9525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91" name="TextBox 90"/>
          <p:cNvSpPr txBox="1"/>
          <p:nvPr/>
        </p:nvSpPr>
        <p:spPr>
          <a:xfrm>
            <a:off x="10402791" y="6162247"/>
            <a:ext cx="1391655" cy="29238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300" b="1" i="0">
                <a:solidFill>
                  <a:srgbClr val="222222"/>
                </a:solidFill>
              </a:rPr>
              <a:t>HR / 継続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128</Words>
  <Application>Microsoft Office PowerPoint</Application>
  <PresentationFormat>ユーザー設定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2026-05-19T11:21:38Z</dcterms:modified>
  <cp:category/>
</cp:coreProperties>
</file>