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solidFill>
              <a:srgbClr val="1565C0"/>
            </a:solidFill>
          </c:spPr>
          <c:invertIfNegative val="1"/>
          <c:cat>
            <c:strRef>
              <c:f>Sheet1!$A$2:$A$7</c:f>
              <c:strCache>
                <c:ptCount val="6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3.8</c:v>
                </c:pt>
                <c:pt idx="1">
                  <c:v>4.0999999999999996</c:v>
                </c:pt>
                <c:pt idx="2">
                  <c:v>4.9000000000000004</c:v>
                </c:pt>
                <c:pt idx="3">
                  <c:v>5.2</c:v>
                </c:pt>
                <c:pt idx="4">
                  <c:v>5.6</c:v>
                </c:pt>
                <c:pt idx="5">
                  <c:v>4.8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CB23-49F7-A1AB-6584A20DA57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営業利益</c:v>
                </c:pt>
              </c:strCache>
            </c:strRef>
          </c:tx>
          <c:spPr>
            <a:solidFill>
              <a:srgbClr val="0E4686"/>
            </a:solidFill>
          </c:spPr>
          <c:invertIfNegative val="1"/>
          <c:cat>
            <c:strRef>
              <c:f>Sheet1!$A$2:$A$7</c:f>
              <c:strCache>
                <c:ptCount val="6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0.8</c:v>
                </c:pt>
                <c:pt idx="1">
                  <c:v>0.9</c:v>
                </c:pt>
                <c:pt idx="2">
                  <c:v>1.2</c:v>
                </c:pt>
                <c:pt idx="3">
                  <c:v>1.3</c:v>
                </c:pt>
                <c:pt idx="4">
                  <c:v>1.4</c:v>
                </c:pt>
                <c:pt idx="5">
                  <c:v>1.3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1-CB23-49F7-A1AB-6584A20DA5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023016375091061"/>
          <c:y val="5.3036031554831622E-5"/>
          <c:w val="0.19382297682301289"/>
          <c:h val="0.19857764076979109"/>
        </c:manualLayout>
      </c:layout>
      <c:overlay val="1"/>
    </c:legend>
    <c:plotVisOnly val="1"/>
    <c:dispBlanksAs val="gap"/>
    <c:showDLblsOverMax val="1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ja-JP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エンタープライズ</c:v>
                </c:pt>
                <c:pt idx="1">
                  <c:v>中堅企業</c:v>
                </c:pt>
                <c:pt idx="2">
                  <c:v>中小企業</c:v>
                </c:pt>
                <c:pt idx="3">
                  <c:v>その他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</c:v>
                </c:pt>
                <c:pt idx="1">
                  <c:v>32</c:v>
                </c:pt>
                <c:pt idx="2">
                  <c:v>14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ED-4787-B3EA-6567675E4C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1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68CD6-F1A5-415A-9BF4-A1E465562598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30446-9D7D-4913-9761-4DCE57BF75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371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130446-9D7D-4913-9761-4DCE57BF751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57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11529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ダッシュボード型サマリー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Executive Dashboard — 2026年上半期実績（1〜5月）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097280"/>
            <a:ext cx="3910584" cy="1405890"/>
          </a:xfrm>
          <a:prstGeom prst="rect">
            <a:avLst/>
          </a:prstGeom>
          <a:solidFill>
            <a:srgbClr val="FFFFFF"/>
          </a:solidFill>
          <a:ln w="12700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37160" y="1097280"/>
            <a:ext cx="3910584" cy="22494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92024" y="1054945"/>
            <a:ext cx="3800856" cy="224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売上高（累計）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" y="1322222"/>
            <a:ext cx="3819144" cy="6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1565C0"/>
                </a:solidFill>
              </a:rPr>
              <a:t>¥28.4億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880" y="2107116"/>
            <a:ext cx="38191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 dirty="0">
                <a:solidFill>
                  <a:srgbClr val="B71C1C"/>
                </a:solidFill>
              </a:rPr>
              <a:t>▲ 前年比 +21%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39184" y="1097280"/>
            <a:ext cx="3910584" cy="1405890"/>
          </a:xfrm>
          <a:prstGeom prst="rect">
            <a:avLst/>
          </a:prstGeom>
          <a:solidFill>
            <a:srgbClr val="FFFFFF"/>
          </a:solidFill>
          <a:ln w="12700">
            <a:solidFill>
              <a:srgbClr val="0277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139184" y="1097280"/>
            <a:ext cx="3910584" cy="224942"/>
          </a:xfrm>
          <a:prstGeom prst="rect">
            <a:avLst/>
          </a:prstGeom>
          <a:solidFill>
            <a:srgbClr val="0277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194048" y="1054945"/>
            <a:ext cx="3800856" cy="224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営業利益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84904" y="1322222"/>
            <a:ext cx="3819144" cy="6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0277BD"/>
                </a:solidFill>
              </a:rPr>
              <a:t>¥6.9億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84904" y="2107116"/>
            <a:ext cx="3819144" cy="281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555555"/>
                </a:solidFill>
              </a:rPr>
              <a:t>利益率 24.3%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41208" y="1097280"/>
            <a:ext cx="3910584" cy="1405890"/>
          </a:xfrm>
          <a:prstGeom prst="rect">
            <a:avLst/>
          </a:prstGeom>
          <a:solidFill>
            <a:srgbClr val="FFFFFF"/>
          </a:solidFill>
          <a:ln w="12700">
            <a:solidFill>
              <a:srgbClr val="0157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8141208" y="1097280"/>
            <a:ext cx="3910584" cy="224942"/>
          </a:xfrm>
          <a:prstGeom prst="rect">
            <a:avLst/>
          </a:prstGeom>
          <a:solidFill>
            <a:srgbClr val="0157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196072" y="1054945"/>
            <a:ext cx="3800856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 dirty="0">
                <a:solidFill>
                  <a:srgbClr val="FFFFFF"/>
                </a:solidFill>
              </a:rPr>
              <a:t>顧客純増数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86928" y="1322222"/>
            <a:ext cx="3819144" cy="67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01579B"/>
                </a:solidFill>
              </a:rPr>
              <a:t>+1,284社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86928" y="2107116"/>
            <a:ext cx="3819144" cy="281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B71C1C"/>
                </a:solidFill>
              </a:rPr>
              <a:t>▲ +23%  前期比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7160" y="2594610"/>
            <a:ext cx="6553047" cy="4126230"/>
          </a:xfrm>
          <a:prstGeom prst="rect">
            <a:avLst/>
          </a:prstGeom>
          <a:solidFill>
            <a:srgbClr val="F8FBFF"/>
          </a:solidFill>
          <a:ln w="9525">
            <a:solidFill>
              <a:srgbClr val="C0D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246888" y="2686050"/>
            <a:ext cx="6333591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565C0"/>
                </a:solidFill>
              </a:rPr>
              <a:t>月次売上・営業利益推移（単位：億円）</a:t>
            </a:r>
          </a:p>
        </p:txBody>
      </p:sp>
      <p:graphicFrame>
        <p:nvGraphicFramePr>
          <p:cNvPr id="25" name="Chart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310270"/>
              </p:ext>
            </p:extLst>
          </p:nvPr>
        </p:nvGraphicFramePr>
        <p:xfrm>
          <a:off x="210312" y="2914377"/>
          <a:ext cx="6406743" cy="3733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Rectangle 25"/>
          <p:cNvSpPr/>
          <p:nvPr/>
        </p:nvSpPr>
        <p:spPr>
          <a:xfrm>
            <a:off x="6781647" y="2594610"/>
            <a:ext cx="5270145" cy="4126230"/>
          </a:xfrm>
          <a:prstGeom prst="rect">
            <a:avLst/>
          </a:prstGeom>
          <a:solidFill>
            <a:srgbClr val="F8FBFF"/>
          </a:solidFill>
          <a:ln w="9525">
            <a:solidFill>
              <a:srgbClr val="C0D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873087" y="2686050"/>
            <a:ext cx="508726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565C0"/>
                </a:solidFill>
              </a:rPr>
              <a:t>顧客セグメント別売上構成</a:t>
            </a:r>
          </a:p>
        </p:txBody>
      </p:sp>
      <p:graphicFrame>
        <p:nvGraphicFramePr>
          <p:cNvPr id="28" name="Chart 27"/>
          <p:cNvGraphicFramePr>
            <a:graphicFrameLocks noGrp="1"/>
          </p:cNvGraphicFramePr>
          <p:nvPr/>
        </p:nvGraphicFramePr>
        <p:xfrm>
          <a:off x="6827367" y="3097530"/>
          <a:ext cx="5178705" cy="3550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59</Words>
  <Application>Microsoft Office PowerPoint</Application>
  <PresentationFormat>ユーザー設定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2026-05-19T11:16:24Z</dcterms:modified>
  <cp:category/>
</cp:coreProperties>
</file>