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37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1"/>
  <c:style val="2"/>
  <c:chart>
    <c:title>
      <c:overlay val="0"/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月間経常収益 (MRR)</c:v>
                </c:pt>
              </c:strCache>
            </c:strRef>
          </c:tx>
          <c:spPr>
            <a:solidFill>
              <a:srgbClr val="1A1A1A"/>
            </a:solidFill>
          </c:spPr>
          <c:invertIfNegative val="1"/>
          <c:cat>
            <c:strRef>
              <c:f>Sheet1!$A$2:$A$4</c:f>
              <c:strCache>
                <c:ptCount val="3"/>
                <c:pt idx="0">
                  <c:v>1月</c:v>
                </c:pt>
                <c:pt idx="1">
                  <c:v>2月</c:v>
                </c:pt>
                <c:pt idx="2">
                  <c:v>3月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3.68</c:v>
                </c:pt>
                <c:pt idx="1">
                  <c:v>3.95</c:v>
                </c:pt>
                <c:pt idx="2">
                  <c:v>4.2699999999999996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  <c:ext xmlns:c16="http://schemas.microsoft.com/office/drawing/2014/chart" uri="{C3380CC4-5D6E-409C-BE32-E72D297353CC}">
              <c16:uniqueId val="{00000000-B968-4D44-B802-4AEDABB565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068027336"/>
        <c:crosses val="autoZero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ja-JP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1"/>
  <c:style val="2"/>
  <c:chart>
    <c:title>
      <c:overlay val="0"/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顧客満足度 (NPS)</c:v>
                </c:pt>
              </c:strCache>
            </c:strRef>
          </c:tx>
          <c:spPr>
            <a:solidFill>
              <a:srgbClr val="555555"/>
            </a:solidFill>
          </c:spPr>
          <c:invertIfNegative val="1"/>
          <c:cat>
            <c:strRef>
              <c:f>Sheet1!$A$2:$A$4</c:f>
              <c:strCache>
                <c:ptCount val="3"/>
                <c:pt idx="0">
                  <c:v>1月</c:v>
                </c:pt>
                <c:pt idx="1">
                  <c:v>2月</c:v>
                </c:pt>
                <c:pt idx="2">
                  <c:v>3月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45</c:v>
                </c:pt>
                <c:pt idx="1">
                  <c:v>49</c:v>
                </c:pt>
                <c:pt idx="2">
                  <c:v>52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  <c:ext xmlns:c16="http://schemas.microsoft.com/office/drawing/2014/chart" uri="{C3380CC4-5D6E-409C-BE32-E72D297353CC}">
              <c16:uniqueId val="{00000000-0B99-4BB0-80D6-DD9918D16B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068027336"/>
        <c:crosses val="autoZero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ja-JP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1"/>
  <c:style val="2"/>
  <c:chart>
    <c:title>
      <c:overlay val="0"/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解約率 (Churn)</c:v>
                </c:pt>
              </c:strCache>
            </c:strRef>
          </c:tx>
          <c:spPr>
            <a:solidFill>
              <a:srgbClr val="909090"/>
            </a:solidFill>
          </c:spPr>
          <c:invertIfNegative val="1"/>
          <c:cat>
            <c:strRef>
              <c:f>Sheet1!$A$2:$A$4</c:f>
              <c:strCache>
                <c:ptCount val="3"/>
                <c:pt idx="0">
                  <c:v>1月</c:v>
                </c:pt>
                <c:pt idx="1">
                  <c:v>2月</c:v>
                </c:pt>
                <c:pt idx="2">
                  <c:v>3月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1.8</c:v>
                </c:pt>
                <c:pt idx="1">
                  <c:v>1.5</c:v>
                </c:pt>
                <c:pt idx="2">
                  <c:v>1.2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  <c:ext xmlns:c16="http://schemas.microsoft.com/office/drawing/2014/chart" uri="{C3380CC4-5D6E-409C-BE32-E72D297353CC}">
              <c16:uniqueId val="{00000000-8FD2-4B4E-A399-C4E56A602A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068027336"/>
        <c:crosses val="autoZero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ja-JP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21212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922020"/>
            <a:ext cx="12188952" cy="38100"/>
          </a:xfrm>
          <a:prstGeom prst="rect">
            <a:avLst/>
          </a:prstGeom>
          <a:solidFill>
            <a:srgbClr val="1B1B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54864"/>
            <a:ext cx="889711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EEEEE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主要指標 3点のサマリー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630936"/>
            <a:ext cx="8897112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EEEEE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Top 3 Key Metrics — 2026年Q1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354312" y="100584"/>
            <a:ext cx="265176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DDDDDD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作成日：2026年5月1日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354312" y="466344"/>
            <a:ext cx="265176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DDDDDD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作成者：経営企画部</a:t>
            </a:r>
          </a:p>
        </p:txBody>
      </p:sp>
      <p:sp>
        <p:nvSpPr>
          <p:cNvPr id="8" name="Rectangle 7"/>
          <p:cNvSpPr/>
          <p:nvPr/>
        </p:nvSpPr>
        <p:spPr>
          <a:xfrm>
            <a:off x="137160" y="1097280"/>
            <a:ext cx="3910584" cy="5623560"/>
          </a:xfrm>
          <a:prstGeom prst="rect">
            <a:avLst/>
          </a:prstGeom>
          <a:solidFill>
            <a:srgbClr val="FFFFFF"/>
          </a:solidFill>
          <a:ln w="19050">
            <a:solidFill>
              <a:srgbClr val="1A1A1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7160" y="1097280"/>
            <a:ext cx="3910584" cy="562356"/>
          </a:xfrm>
          <a:prstGeom prst="rect">
            <a:avLst/>
          </a:prstGeom>
          <a:solidFill>
            <a:srgbClr val="1A1A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2024" y="1097280"/>
            <a:ext cx="38008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月間経常収益 (MRR)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2880" y="2049103"/>
            <a:ext cx="3819144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 i="0">
                <a:solidFill>
                  <a:srgbClr val="1A1A1A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¥4.27億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82880" y="3346704"/>
            <a:ext cx="381914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B71C1C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▲ +6.8%  前期比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20040" y="4021531"/>
            <a:ext cx="3544824" cy="9525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4" name="Chart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3667416"/>
              </p:ext>
            </p:extLst>
          </p:nvPr>
        </p:nvGraphicFramePr>
        <p:xfrm>
          <a:off x="182880" y="4058488"/>
          <a:ext cx="3819144" cy="20725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Rectangle 14"/>
          <p:cNvSpPr/>
          <p:nvPr/>
        </p:nvSpPr>
        <p:spPr>
          <a:xfrm>
            <a:off x="228600" y="6158484"/>
            <a:ext cx="3727704" cy="562356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28600" y="6158484"/>
            <a:ext cx="372770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44444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目標 ¥4.0億  達成率 107%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139184" y="1097280"/>
            <a:ext cx="3910584" cy="5623560"/>
          </a:xfrm>
          <a:prstGeom prst="rect">
            <a:avLst/>
          </a:prstGeom>
          <a:solidFill>
            <a:srgbClr val="FFFFFF"/>
          </a:solidFill>
          <a:ln w="19050">
            <a:solidFill>
              <a:srgbClr val="5555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139184" y="1097280"/>
            <a:ext cx="3910584" cy="562356"/>
          </a:xfrm>
          <a:prstGeom prst="rect">
            <a:avLst/>
          </a:prstGeom>
          <a:solidFill>
            <a:srgbClr val="555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194048" y="1097280"/>
            <a:ext cx="38008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顧客満足度 (NPS)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184904" y="2049103"/>
            <a:ext cx="3819144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 i="0">
                <a:solidFill>
                  <a:srgbClr val="55555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+52pt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184904" y="3346704"/>
            <a:ext cx="381914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B71C1C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▲ +7pt   前期比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322064" y="4021531"/>
            <a:ext cx="3544824" cy="9525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3" name="Chart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3476299"/>
              </p:ext>
            </p:extLst>
          </p:nvPr>
        </p:nvGraphicFramePr>
        <p:xfrm>
          <a:off x="4184904" y="4058488"/>
          <a:ext cx="3819144" cy="20725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" name="Rectangle 23"/>
          <p:cNvSpPr/>
          <p:nvPr/>
        </p:nvSpPr>
        <p:spPr>
          <a:xfrm>
            <a:off x="4230624" y="6158484"/>
            <a:ext cx="3727704" cy="562356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230624" y="6158484"/>
            <a:ext cx="372770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44444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目標 +45pt  業界中央 +38pt</a:t>
            </a:r>
          </a:p>
        </p:txBody>
      </p:sp>
      <p:sp>
        <p:nvSpPr>
          <p:cNvPr id="26" name="Rectangle 25"/>
          <p:cNvSpPr/>
          <p:nvPr/>
        </p:nvSpPr>
        <p:spPr>
          <a:xfrm>
            <a:off x="8141208" y="1097280"/>
            <a:ext cx="3910584" cy="5623560"/>
          </a:xfrm>
          <a:prstGeom prst="rect">
            <a:avLst/>
          </a:prstGeom>
          <a:solidFill>
            <a:srgbClr val="FFFFFF"/>
          </a:solidFill>
          <a:ln w="19050">
            <a:solidFill>
              <a:srgbClr val="909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141208" y="1097280"/>
            <a:ext cx="3910584" cy="562356"/>
          </a:xfrm>
          <a:prstGeom prst="rect">
            <a:avLst/>
          </a:prstGeom>
          <a:solidFill>
            <a:srgbClr val="90909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196072" y="1097280"/>
            <a:ext cx="38008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解約率 (Churn)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186928" y="2049103"/>
            <a:ext cx="3819144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 i="0">
                <a:solidFill>
                  <a:srgbClr val="90909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1.2%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186928" y="3346704"/>
            <a:ext cx="381914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1565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▼ −0.6pt 前期比</a:t>
            </a:r>
          </a:p>
        </p:txBody>
      </p:sp>
      <p:sp>
        <p:nvSpPr>
          <p:cNvPr id="31" name="Rectangle 30"/>
          <p:cNvSpPr/>
          <p:nvPr/>
        </p:nvSpPr>
        <p:spPr>
          <a:xfrm>
            <a:off x="8324088" y="4021531"/>
            <a:ext cx="3544824" cy="9525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2" name="Chart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369633"/>
              </p:ext>
            </p:extLst>
          </p:nvPr>
        </p:nvGraphicFramePr>
        <p:xfrm>
          <a:off x="8186928" y="4058488"/>
          <a:ext cx="3819144" cy="20725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3" name="Rectangle 32"/>
          <p:cNvSpPr/>
          <p:nvPr/>
        </p:nvSpPr>
        <p:spPr>
          <a:xfrm>
            <a:off x="8232648" y="6158484"/>
            <a:ext cx="3727704" cy="562356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8232648" y="6158484"/>
            <a:ext cx="372770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44444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目標 &lt; 2.0%  前期 1.8%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89</Words>
  <Application>Microsoft Office PowerPoint</Application>
  <PresentationFormat>ユーザー設定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Office Theme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隆弘 野邊</cp:lastModifiedBy>
  <cp:revision>2</cp:revision>
  <dcterms:created xsi:type="dcterms:W3CDTF">2013-01-27T09:14:16Z</dcterms:created>
  <dcterms:modified xsi:type="dcterms:W3CDTF">2026-05-18T21:35:23Z</dcterms:modified>
  <cp:category/>
</cp:coreProperties>
</file>