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1F29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結論・根拠・提案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Executive Summary — テックビズ社 2026年Q1 経営報告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11914632" cy="1396365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" y="1097280"/>
            <a:ext cx="1072316" cy="139636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" y="1462811"/>
            <a:ext cx="1072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" y="1968931"/>
            <a:ext cx="107231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AAAA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CONCLUSION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9491" y="1481456"/>
            <a:ext cx="65169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 dirty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2026年Q1は売上高 ¥12.8億（前年比 +21%）・利益率 24.3% を</a:t>
            </a:r>
            <a:endParaRPr lang="en-US" sz="1600" b="0" i="0" dirty="0">
              <a:solidFill>
                <a:srgbClr val="EEEEE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sz="1600" b="0" i="0" dirty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達成し、過去最高業績を更新。解約率 1.2%、ARR ¥51.2億 に到達。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66464" y="1117391"/>
            <a:ext cx="4075807" cy="436880"/>
          </a:xfrm>
          <a:prstGeom prst="rect">
            <a:avLst/>
          </a:prstGeom>
          <a:solidFill>
            <a:srgbClr val="00A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77589" y="1041188"/>
            <a:ext cx="4066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¥12.8億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77380" y="1167847"/>
            <a:ext cx="4066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 err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売上高</a:t>
            </a:r>
            <a:endParaRPr b="1" i="0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966460" y="1572260"/>
            <a:ext cx="4075807" cy="436880"/>
          </a:xfrm>
          <a:prstGeom prst="rect">
            <a:avLst/>
          </a:prstGeom>
          <a:solidFill>
            <a:srgbClr val="00A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77589" y="1487593"/>
            <a:ext cx="4066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24.3%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77380" y="1614252"/>
            <a:ext cx="4066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利益率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66460" y="2018665"/>
            <a:ext cx="4075807" cy="436880"/>
          </a:xfrm>
          <a:prstGeom prst="rect">
            <a:avLst/>
          </a:prstGeom>
          <a:solidFill>
            <a:srgbClr val="00A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77589" y="1933998"/>
            <a:ext cx="40662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¥51.2億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77380" y="2060657"/>
            <a:ext cx="40662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ARR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7160" y="2503170"/>
            <a:ext cx="11914632" cy="2521077"/>
          </a:xfrm>
          <a:prstGeom prst="rect">
            <a:avLst/>
          </a:prstGeom>
          <a:solidFill>
            <a:srgbClr val="455A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7160" y="2503170"/>
            <a:ext cx="1072316" cy="252107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37160" y="3161126"/>
            <a:ext cx="1072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根拠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" y="4072143"/>
            <a:ext cx="107231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AAAA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EVIDENCE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29491" y="3070489"/>
            <a:ext cx="106937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0" i="0" dirty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 主力プロダクトの年間契約比率が 68% → 74% に向上し MRR 安定性が増加
② エンタープライズ顧客の純増数が前期比 +41% と大幅拡大
③ カスタマーサクセス強化により顧客継続率 98.8% を記録
④ OPEX を計画比 95% に抑制し、過去最高の利益率を達成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7160" y="5033772"/>
            <a:ext cx="11914632" cy="1565071"/>
          </a:xfrm>
          <a:prstGeom prst="rect">
            <a:avLst/>
          </a:prstGeom>
          <a:solidFill>
            <a:srgbClr val="374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37160" y="5033772"/>
            <a:ext cx="1072316" cy="156507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7160" y="5443166"/>
            <a:ext cx="10723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提案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" y="6010021"/>
            <a:ext cx="107231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AAAAAA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PROPOSAL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29491" y="5502618"/>
            <a:ext cx="10693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 dirty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Q2 は採用強化（+8名）と製品機能拡充を最優先に実施し、ARR ¥60億・新規顧客 1,400件 の達成を目指す。</a:t>
            </a:r>
            <a:endParaRPr lang="en-US" sz="1600" b="0" i="0" dirty="0">
              <a:solidFill>
                <a:srgbClr val="EEEEE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sz="1600" b="0" i="0" dirty="0">
                <a:solidFill>
                  <a:srgbClr val="EEEEE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中長期では 2027年 東南アジア展開を視野に、Q3 中に投資判断を実施する。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" y="6720840"/>
            <a:ext cx="11914632" cy="9525"/>
          </a:xfrm>
          <a:prstGeom prst="rect">
            <a:avLst/>
          </a:prstGeom>
          <a:solidFill>
            <a:srgbClr val="00ACC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128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2026-05-19T21:50:10Z</dcterms:modified>
  <cp:category/>
</cp:coreProperties>
</file>