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37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ja-JP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Lbls>
            <c:dLbl>
              <c:idx val="0"/>
              <c:layout>
                <c:manualLayout>
                  <c:x val="-0.2453670635627419"/>
                  <c:y val="2.72562236538614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E9-452F-88D9-80190B54A838}"/>
                </c:ext>
              </c:extLst>
            </c:dLbl>
            <c:dLbl>
              <c:idx val="1"/>
              <c:layout>
                <c:manualLayout>
                  <c:x val="0.13155389953192792"/>
                  <c:y val="-0.189212001908852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E9-452F-88D9-80190B54A838}"/>
                </c:ext>
              </c:extLst>
            </c:dLbl>
            <c:dLbl>
              <c:idx val="2"/>
              <c:layout>
                <c:manualLayout>
                  <c:x val="0.18490342896632303"/>
                  <c:y val="7.720333253797820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E9-452F-88D9-80190B54A83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 baseline="0">
                    <a:solidFill>
                      <a:schemeClr val="bg1"/>
                    </a:solidFill>
                  </a:defRPr>
                </a:pPr>
                <a:endParaRPr lang="ja-JP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eparator>
</c:separator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製品A</c:v>
                </c:pt>
                <c:pt idx="1">
                  <c:v>製品B</c:v>
                </c:pt>
                <c:pt idx="2">
                  <c:v>製品C</c:v>
                </c:pt>
                <c:pt idx="3">
                  <c:v>その他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</c:v>
                </c:pt>
                <c:pt idx="1">
                  <c:v>30</c:v>
                </c:pt>
                <c:pt idx="2">
                  <c:v>15</c:v>
                </c:pt>
                <c:pt idx="3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E9-452F-88D9-80190B54A8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960120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922020"/>
            <a:ext cx="12188952" cy="38100"/>
          </a:xfrm>
          <a:prstGeom prst="rect">
            <a:avLst/>
          </a:prstGeom>
          <a:solidFill>
            <a:srgbClr val="A22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54864"/>
            <a:ext cx="88971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+mn-ea"/>
              </a:rPr>
              <a:t>KPI 数字のサマリー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" y="630936"/>
            <a:ext cx="889711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+mn-ea"/>
              </a:rPr>
              <a:t>Key Performance Indicators — 2026年Q1 実績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354312" y="10058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+mn-ea"/>
              </a:rPr>
              <a:t>作成日：2026年5月1日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4312" y="466344"/>
            <a:ext cx="265176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DDDDDD"/>
                </a:solidFill>
                <a:latin typeface="+mn-ea"/>
              </a:rPr>
              <a:t>作成者：経営企画部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" y="1097280"/>
            <a:ext cx="5004145" cy="5623560"/>
          </a:xfrm>
          <a:prstGeom prst="rect">
            <a:avLst/>
          </a:prstGeom>
          <a:solidFill>
            <a:srgbClr val="FFFAFA"/>
          </a:solidFill>
          <a:ln w="9525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1188720"/>
            <a:ext cx="48212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b="1" i="0" dirty="0">
                <a:solidFill>
                  <a:srgbClr val="C62828"/>
                </a:solidFill>
                <a:latin typeface="+mn-ea"/>
              </a:rPr>
              <a:t>売上構成比（製品別）</a:t>
            </a:r>
          </a:p>
        </p:txBody>
      </p:sp>
      <p:graphicFrame>
        <p:nvGraphicFramePr>
          <p:cNvPr id="10" name="Char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752927"/>
              </p:ext>
            </p:extLst>
          </p:nvPr>
        </p:nvGraphicFramePr>
        <p:xfrm>
          <a:off x="182880" y="1600200"/>
          <a:ext cx="4912705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10"/>
          <p:cNvSpPr/>
          <p:nvPr/>
        </p:nvSpPr>
        <p:spPr>
          <a:xfrm>
            <a:off x="5232745" y="1097280"/>
            <a:ext cx="3363803" cy="2766060"/>
          </a:xfrm>
          <a:prstGeom prst="rect">
            <a:avLst/>
          </a:prstGeom>
          <a:solidFill>
            <a:srgbClr val="FFFFFF"/>
          </a:solidFill>
          <a:ln w="1270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32745" y="1097280"/>
            <a:ext cx="3363803" cy="442569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87609" y="1097280"/>
            <a:ext cx="32540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売上高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78465" y="1802317"/>
            <a:ext cx="327236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 dirty="0">
                <a:solidFill>
                  <a:srgbClr val="C62828"/>
                </a:solidFill>
                <a:latin typeface="+mn-ea"/>
              </a:rPr>
              <a:t>¥12.8億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78465" y="2867557"/>
            <a:ext cx="32723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+mn-ea"/>
              </a:rPr>
              <a:t>▲ +18.5%  前期比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51795" y="3420769"/>
            <a:ext cx="3325703" cy="442571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51795" y="3488505"/>
            <a:ext cx="33257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 dirty="0">
                <a:solidFill>
                  <a:srgbClr val="555555"/>
                </a:solidFill>
                <a:latin typeface="+mn-ea"/>
              </a:rPr>
              <a:t>目標 ¥12.0億  達成率 107%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7988" y="1097280"/>
            <a:ext cx="3363803" cy="2766060"/>
          </a:xfrm>
          <a:prstGeom prst="rect">
            <a:avLst/>
          </a:prstGeom>
          <a:solidFill>
            <a:srgbClr val="FFFFFF"/>
          </a:solidFill>
          <a:ln w="1270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687988" y="1097280"/>
            <a:ext cx="3363803" cy="442569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742852" y="1097280"/>
            <a:ext cx="32540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成長率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733708" y="1802317"/>
            <a:ext cx="327236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C62828"/>
                </a:solidFill>
                <a:latin typeface="+mn-ea"/>
              </a:rPr>
              <a:t>+22.3%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33708" y="2867557"/>
            <a:ext cx="32723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+mn-ea"/>
              </a:rPr>
              <a:t>▲ +4.8pt  前期比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707038" y="3420769"/>
            <a:ext cx="3325703" cy="442571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707038" y="3488505"/>
            <a:ext cx="33257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555555"/>
                </a:solidFill>
                <a:latin typeface="+mn-ea"/>
              </a:rPr>
              <a:t>前期 +17.5%  業界平均 +8%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232745" y="3954780"/>
            <a:ext cx="3363803" cy="2766060"/>
          </a:xfrm>
          <a:prstGeom prst="rect">
            <a:avLst/>
          </a:prstGeom>
          <a:solidFill>
            <a:srgbClr val="FFFFFF"/>
          </a:solidFill>
          <a:ln w="1270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232745" y="3954780"/>
            <a:ext cx="3363803" cy="442569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87609" y="3954780"/>
            <a:ext cx="32540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 dirty="0" err="1">
                <a:solidFill>
                  <a:srgbClr val="FFFFFF"/>
                </a:solidFill>
                <a:latin typeface="+mn-ea"/>
              </a:rPr>
              <a:t>顧客数</a:t>
            </a:r>
            <a:endParaRPr sz="2000" b="1" i="0" dirty="0">
              <a:solidFill>
                <a:srgbClr val="FFFFFF"/>
              </a:solidFill>
              <a:latin typeface="+mn-ea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278465" y="4659817"/>
            <a:ext cx="327236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C62828"/>
                </a:solidFill>
                <a:latin typeface="+mn-ea"/>
              </a:rPr>
              <a:t>4,200社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78465" y="5725057"/>
            <a:ext cx="32723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+mn-ea"/>
              </a:rPr>
              <a:t>▲ +23%    前期比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251795" y="6278269"/>
            <a:ext cx="3325703" cy="442571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251795" y="6346005"/>
            <a:ext cx="33257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555555"/>
                </a:solidFill>
                <a:latin typeface="+mn-ea"/>
              </a:rPr>
              <a:t>解約率 1.2%  純増 790社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687988" y="3954780"/>
            <a:ext cx="3363803" cy="2766060"/>
          </a:xfrm>
          <a:prstGeom prst="rect">
            <a:avLst/>
          </a:prstGeom>
          <a:solidFill>
            <a:srgbClr val="FFFFFF"/>
          </a:solidFill>
          <a:ln w="12700">
            <a:solidFill>
              <a:srgbClr val="C6282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687988" y="3954780"/>
            <a:ext cx="3363803" cy="442569"/>
          </a:xfrm>
          <a:prstGeom prst="rect">
            <a:avLst/>
          </a:prstGeom>
          <a:solidFill>
            <a:srgbClr val="C62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742852" y="3954780"/>
            <a:ext cx="32540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  <a:latin typeface="+mn-ea"/>
              </a:rPr>
              <a:t>利益率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733708" y="4659817"/>
            <a:ext cx="3272363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 i="0">
                <a:solidFill>
                  <a:srgbClr val="C62828"/>
                </a:solidFill>
                <a:latin typeface="+mn-ea"/>
              </a:rPr>
              <a:t>24.3%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33708" y="5725057"/>
            <a:ext cx="32723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600" b="1" i="0">
                <a:solidFill>
                  <a:srgbClr val="B71C1C"/>
                </a:solidFill>
                <a:latin typeface="+mn-ea"/>
              </a:rPr>
              <a:t>▲ +4.5pt  前期比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707038" y="6278269"/>
            <a:ext cx="3325703" cy="442571"/>
          </a:xfrm>
          <a:prstGeom prst="rect">
            <a:avLst/>
          </a:prstGeom>
          <a:solidFill>
            <a:srgbClr val="FFEB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707038" y="6346005"/>
            <a:ext cx="33257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555555"/>
                </a:solidFill>
                <a:latin typeface="+mn-ea"/>
              </a:rPr>
              <a:t>目標 20.0%  前期 19.8%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93</Words>
  <Application>Microsoft Office PowerPoint</Application>
  <PresentationFormat>ユーザー設定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2026-05-18T21:32:29Z</dcterms:modified>
  <cp:category/>
</cp:coreProperties>
</file>