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101" y="31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64008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4320" y="73152"/>
            <a:ext cx="116403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200" b="1">
                <a:solidFill>
                  <a:srgbClr val="FFFFFF"/>
                </a:solidFill>
              </a:defRPr>
            </a:pPr>
            <a:r>
              <a:rPr sz="2800">
                <a:latin typeface="Meiryo UI" panose="020B0604030504040204" pitchFamily="50" charset="-128"/>
                <a:ea typeface="Meiryo UI" panose="020B0604030504040204" pitchFamily="50" charset="-128"/>
              </a:rPr>
              <a:t>⑧フロー比較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" y="1097280"/>
            <a:ext cx="1371600" cy="731520"/>
          </a:xfrm>
          <a:prstGeom prst="flowChartAlternateProcess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" y="1188720"/>
            <a:ext cx="1371600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rPr>
                <a:latin typeface="Meiryo UI" panose="020B0604030504040204" pitchFamily="50" charset="-128"/>
                <a:ea typeface="Meiryo UI" panose="020B0604030504040204" pitchFamily="50" charset="-128"/>
              </a:rPr>
              <a:t>改善前</a:t>
            </a:r>
            <a:br>
              <a:rPr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>
                <a:latin typeface="Meiryo UI" panose="020B0604030504040204" pitchFamily="50" charset="-128"/>
                <a:ea typeface="Meiryo UI" panose="020B0604030504040204" pitchFamily="50" charset="-128"/>
              </a:rPr>
              <a:t>（5ステップ）</a:t>
            </a:r>
          </a:p>
        </p:txBody>
      </p:sp>
      <p:sp>
        <p:nvSpPr>
          <p:cNvPr id="6" name="Rectangle 5"/>
          <p:cNvSpPr/>
          <p:nvPr/>
        </p:nvSpPr>
        <p:spPr>
          <a:xfrm>
            <a:off x="1737360" y="1097280"/>
            <a:ext cx="1934870" cy="731520"/>
          </a:xfrm>
          <a:prstGeom prst="flowChartAlternateProcess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1959" y="1315720"/>
            <a:ext cx="1934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FFFF"/>
                </a:solidFill>
              </a:defRPr>
            </a:pPr>
            <a:r>
              <a:rPr sz="1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申請書記入</a:t>
            </a:r>
            <a:endParaRPr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09390" y="1097280"/>
            <a:ext cx="1934870" cy="731520"/>
          </a:xfrm>
          <a:prstGeom prst="flowChartAlternateProcess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83989" y="1315720"/>
            <a:ext cx="1934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FFFF"/>
                </a:solidFill>
              </a:defRPr>
            </a:pPr>
            <a:r>
              <a:rPr sz="1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上長確認</a:t>
            </a:r>
            <a:endParaRPr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881420" y="1097280"/>
            <a:ext cx="1934870" cy="731520"/>
          </a:xfrm>
          <a:prstGeom prst="flowChartAlternateProcess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56019" y="1315720"/>
            <a:ext cx="1934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FFFF"/>
                </a:solidFill>
              </a:defRPr>
            </a:pPr>
            <a:r>
              <a:rPr sz="14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経理部提出</a:t>
            </a:r>
            <a:endParaRPr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953451" y="1097280"/>
            <a:ext cx="1934870" cy="731520"/>
          </a:xfrm>
          <a:prstGeom prst="flowChartAlternateProcess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928050" y="1315720"/>
            <a:ext cx="1934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FFFF"/>
                </a:solidFill>
              </a:defRPr>
            </a:pPr>
            <a:r>
              <a:rPr sz="1400" b="1">
                <a:latin typeface="Meiryo UI" panose="020B0604030504040204" pitchFamily="50" charset="-128"/>
                <a:ea typeface="Meiryo UI" panose="020B0604030504040204" pitchFamily="50" charset="-128"/>
              </a:rPr>
              <a:t>審査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025481" y="1097280"/>
            <a:ext cx="1934870" cy="731520"/>
          </a:xfrm>
          <a:prstGeom prst="flowChartAlternateProcess">
            <a:avLst/>
          </a:prstGeom>
          <a:solidFill>
            <a:schemeClr val="dk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000080" y="1315720"/>
            <a:ext cx="19348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FFFF"/>
                </a:solidFill>
              </a:defRPr>
            </a:pPr>
            <a:r>
              <a:rPr sz="1400" b="1">
                <a:latin typeface="Meiryo UI" panose="020B0604030504040204" pitchFamily="50" charset="-128"/>
                <a:ea typeface="Meiryo UI" panose="020B0604030504040204" pitchFamily="50" charset="-128"/>
              </a:rPr>
              <a:t>支払い</a:t>
            </a:r>
          </a:p>
        </p:txBody>
      </p:sp>
      <p:sp>
        <p:nvSpPr>
          <p:cNvPr id="20" name="TextBox 19"/>
          <p:cNvSpPr txBox="1">
            <a:spLocks noChangeAspect="1"/>
          </p:cNvSpPr>
          <p:nvPr/>
        </p:nvSpPr>
        <p:spPr>
          <a:xfrm>
            <a:off x="4813862" y="1942088"/>
            <a:ext cx="36931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97316"/>
                </a:solidFill>
              </a:defRPr>
            </a:pPr>
            <a:r>
              <a:rPr sz="2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▼ </a:t>
            </a:r>
            <a:r>
              <a:rPr sz="28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改善</a:t>
            </a:r>
            <a:endParaRPr sz="2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2880" y="2665839"/>
            <a:ext cx="1371600" cy="731520"/>
          </a:xfrm>
          <a:prstGeom prst="flowChartAlternateProcess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82880" y="2757279"/>
            <a:ext cx="13716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 b="1">
                <a:solidFill>
                  <a:srgbClr val="FFFFFF"/>
                </a:solidFill>
              </a:defRPr>
            </a:pPr>
            <a:r>
              <a:rPr sz="1600">
                <a:latin typeface="Meiryo UI" panose="020B0604030504040204" pitchFamily="50" charset="-128"/>
                <a:ea typeface="Meiryo UI" panose="020B0604030504040204" pitchFamily="50" charset="-128"/>
              </a:rPr>
              <a:t>改善後</a:t>
            </a:r>
            <a:br>
              <a:rPr sz="160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sz="1600">
                <a:latin typeface="Meiryo UI" panose="020B0604030504040204" pitchFamily="50" charset="-128"/>
                <a:ea typeface="Meiryo UI" panose="020B0604030504040204" pitchFamily="50" charset="-128"/>
              </a:rPr>
              <a:t>（3ステップ）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737360" y="2665839"/>
            <a:ext cx="3316224" cy="731520"/>
          </a:xfrm>
          <a:prstGeom prst="flowChartAlternateProces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28893" y="2867347"/>
            <a:ext cx="33162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FFFF"/>
                </a:solidFill>
              </a:defRPr>
            </a:pP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フォーム入力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190744" y="2665839"/>
            <a:ext cx="3316224" cy="731520"/>
          </a:xfrm>
          <a:prstGeom prst="flowChartAlternateProces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82277" y="2867347"/>
            <a:ext cx="33162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FFFF"/>
                </a:solidFill>
              </a:defRPr>
            </a:pP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自動承認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8644128" y="2665839"/>
            <a:ext cx="3316224" cy="731520"/>
          </a:xfrm>
          <a:prstGeom prst="flowChartAlternateProcess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2400" b="1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8635661" y="2867347"/>
            <a:ext cx="331622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 b="0">
                <a:solidFill>
                  <a:srgbClr val="FFFFFF"/>
                </a:solidFill>
              </a:defRPr>
            </a:pPr>
            <a:r>
              <a:rPr sz="1600" b="1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即時処理</a:t>
            </a:r>
            <a:endParaRPr sz="1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82880" y="3869269"/>
            <a:ext cx="11823192" cy="2560320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1001">
            <a:schemeClr val="lt2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65760" y="3960709"/>
            <a:ext cx="114574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400" b="1">
                <a:solidFill>
                  <a:srgbClr val="1E3A5F"/>
                </a:solidFill>
              </a:defRPr>
            </a:pPr>
            <a:r>
              <a:rPr sz="16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改善効果</a:t>
            </a:r>
            <a:endParaRPr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65760" y="4417908"/>
            <a:ext cx="1145743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300" b="0">
                <a:solidFill>
                  <a:srgbClr val="374151"/>
                </a:solidFill>
              </a:defRPr>
            </a:pPr>
            <a:r>
              <a:rPr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✔ 処理時間：平均3日 → </a:t>
            </a:r>
            <a:r>
              <a:rPr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当日処理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>
              <a:defRPr sz="1300" b="0">
                <a:solidFill>
                  <a:srgbClr val="374151"/>
                </a:solidFill>
              </a:defRPr>
            </a:pPr>
            <a:r>
              <a:rPr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✔ 担当者の作業工数：5ステップ → 3ステップに削減</a:t>
            </a:r>
          </a:p>
          <a:p>
            <a:pPr algn="l">
              <a:defRPr sz="1300" b="0">
                <a:solidFill>
                  <a:srgbClr val="374151"/>
                </a:solidFill>
              </a:defRPr>
            </a:pPr>
            <a:r>
              <a:rPr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✔ </a:t>
            </a:r>
            <a:r>
              <a:rPr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入力ミス：手書き申請書の転記ミス</a:t>
            </a:r>
            <a:r>
              <a:rPr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 → </a:t>
            </a:r>
            <a:r>
              <a:rPr sz="14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フォーム自動入力でゼロ</a:t>
            </a:r>
            <a:endParaRPr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4" name="矢印: 右 33">
            <a:extLst>
              <a:ext uri="{FF2B5EF4-FFF2-40B4-BE49-F238E27FC236}">
                <a16:creationId xmlns:a16="http://schemas.microsoft.com/office/drawing/2014/main" id="{1B3DB06E-EE3E-045B-9081-AE9E21D92F02}"/>
              </a:ext>
            </a:extLst>
          </p:cNvPr>
          <p:cNvSpPr/>
          <p:nvPr/>
        </p:nvSpPr>
        <p:spPr>
          <a:xfrm>
            <a:off x="3536041" y="1286536"/>
            <a:ext cx="432843" cy="365443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矢印: 右 34">
            <a:extLst>
              <a:ext uri="{FF2B5EF4-FFF2-40B4-BE49-F238E27FC236}">
                <a16:creationId xmlns:a16="http://schemas.microsoft.com/office/drawing/2014/main" id="{785F71C1-9ADF-ABBA-2E99-0A60A5CDE99A}"/>
              </a:ext>
            </a:extLst>
          </p:cNvPr>
          <p:cNvSpPr/>
          <p:nvPr/>
        </p:nvSpPr>
        <p:spPr>
          <a:xfrm>
            <a:off x="5596418" y="1286536"/>
            <a:ext cx="432843" cy="365443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矢印: 右 35">
            <a:extLst>
              <a:ext uri="{FF2B5EF4-FFF2-40B4-BE49-F238E27FC236}">
                <a16:creationId xmlns:a16="http://schemas.microsoft.com/office/drawing/2014/main" id="{55C3084E-24BF-BE03-A9F8-00F67258E851}"/>
              </a:ext>
            </a:extLst>
          </p:cNvPr>
          <p:cNvSpPr/>
          <p:nvPr/>
        </p:nvSpPr>
        <p:spPr>
          <a:xfrm>
            <a:off x="7655748" y="1286536"/>
            <a:ext cx="432843" cy="365443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F290CA6A-EFEA-4AF1-C6DF-A98035BD9D11}"/>
              </a:ext>
            </a:extLst>
          </p:cNvPr>
          <p:cNvSpPr/>
          <p:nvPr/>
        </p:nvSpPr>
        <p:spPr>
          <a:xfrm>
            <a:off x="9727779" y="1286536"/>
            <a:ext cx="432843" cy="365443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矢印: ストライプ 39">
            <a:extLst>
              <a:ext uri="{FF2B5EF4-FFF2-40B4-BE49-F238E27FC236}">
                <a16:creationId xmlns:a16="http://schemas.microsoft.com/office/drawing/2014/main" id="{3D688A46-3CE6-8E8D-1384-3DCF976A93E2}"/>
              </a:ext>
            </a:extLst>
          </p:cNvPr>
          <p:cNvSpPr/>
          <p:nvPr/>
        </p:nvSpPr>
        <p:spPr>
          <a:xfrm>
            <a:off x="4669277" y="2805919"/>
            <a:ext cx="907686" cy="475482"/>
          </a:xfrm>
          <a:prstGeom prst="strip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矢印: ストライプ 40">
            <a:extLst>
              <a:ext uri="{FF2B5EF4-FFF2-40B4-BE49-F238E27FC236}">
                <a16:creationId xmlns:a16="http://schemas.microsoft.com/office/drawing/2014/main" id="{6EACC1CE-74F0-855C-02DB-4B8B439AA2CF}"/>
              </a:ext>
            </a:extLst>
          </p:cNvPr>
          <p:cNvSpPr/>
          <p:nvPr/>
        </p:nvSpPr>
        <p:spPr>
          <a:xfrm>
            <a:off x="8111414" y="2805919"/>
            <a:ext cx="907686" cy="475482"/>
          </a:xfrm>
          <a:prstGeom prst="striped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47</Words>
  <Application>Microsoft Office PowerPoint</Application>
  <PresentationFormat>ユーザー設定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Theme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隆弘 野邊</cp:lastModifiedBy>
  <cp:revision>2</cp:revision>
  <dcterms:created xsi:type="dcterms:W3CDTF">2013-01-27T09:14:16Z</dcterms:created>
  <dcterms:modified xsi:type="dcterms:W3CDTF">2026-06-04T21:57:00Z</dcterms:modified>
  <cp:category/>
</cp:coreProperties>
</file>